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65"/>
  </p:notesMasterIdLst>
  <p:handoutMasterIdLst>
    <p:handoutMasterId r:id="rId66"/>
  </p:handoutMasterIdLst>
  <p:sldIdLst>
    <p:sldId id="1176" r:id="rId5"/>
    <p:sldId id="1178" r:id="rId6"/>
    <p:sldId id="1177" r:id="rId7"/>
    <p:sldId id="1195" r:id="rId8"/>
    <p:sldId id="1181" r:id="rId9"/>
    <p:sldId id="1180" r:id="rId10"/>
    <p:sldId id="1217" r:id="rId11"/>
    <p:sldId id="1182" r:id="rId12"/>
    <p:sldId id="1183" r:id="rId13"/>
    <p:sldId id="1184" r:id="rId14"/>
    <p:sldId id="1242" r:id="rId15"/>
    <p:sldId id="1243" r:id="rId16"/>
    <p:sldId id="1244" r:id="rId17"/>
    <p:sldId id="1245" r:id="rId18"/>
    <p:sldId id="1196" r:id="rId19"/>
    <p:sldId id="1186" r:id="rId20"/>
    <p:sldId id="1187" r:id="rId21"/>
    <p:sldId id="1189" r:id="rId22"/>
    <p:sldId id="1190" r:id="rId23"/>
    <p:sldId id="1229" r:id="rId24"/>
    <p:sldId id="1233" r:id="rId25"/>
    <p:sldId id="1191" r:id="rId26"/>
    <p:sldId id="1236" r:id="rId27"/>
    <p:sldId id="1237" r:id="rId28"/>
    <p:sldId id="1197" r:id="rId29"/>
    <p:sldId id="1203" r:id="rId30"/>
    <p:sldId id="1202" r:id="rId31"/>
    <p:sldId id="1219" r:id="rId32"/>
    <p:sldId id="1218" r:id="rId33"/>
    <p:sldId id="1212" r:id="rId34"/>
    <p:sldId id="1204" r:id="rId35"/>
    <p:sldId id="1205" r:id="rId36"/>
    <p:sldId id="1207" r:id="rId37"/>
    <p:sldId id="1208" r:id="rId38"/>
    <p:sldId id="1210" r:id="rId39"/>
    <p:sldId id="1241" r:id="rId40"/>
    <p:sldId id="1211" r:id="rId41"/>
    <p:sldId id="1209" r:id="rId42"/>
    <p:sldId id="1222" r:id="rId43"/>
    <p:sldId id="1223" r:id="rId44"/>
    <p:sldId id="1224" r:id="rId45"/>
    <p:sldId id="1199" r:id="rId46"/>
    <p:sldId id="1213" r:id="rId47"/>
    <p:sldId id="1215" r:id="rId48"/>
    <p:sldId id="1216" r:id="rId49"/>
    <p:sldId id="1225" r:id="rId50"/>
    <p:sldId id="1226" r:id="rId51"/>
    <p:sldId id="1221" r:id="rId52"/>
    <p:sldId id="1230" r:id="rId53"/>
    <p:sldId id="1234" r:id="rId54"/>
    <p:sldId id="1247" r:id="rId55"/>
    <p:sldId id="1228" r:id="rId56"/>
    <p:sldId id="1246" r:id="rId57"/>
    <p:sldId id="1248" r:id="rId58"/>
    <p:sldId id="1249" r:id="rId59"/>
    <p:sldId id="1200" r:id="rId60"/>
    <p:sldId id="1238" r:id="rId61"/>
    <p:sldId id="1239" r:id="rId62"/>
    <p:sldId id="1231" r:id="rId63"/>
    <p:sldId id="1232" r:id="rId6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442359"/>
    <a:srgbClr val="333333"/>
    <a:srgbClr val="505050"/>
    <a:srgbClr val="00FFFF"/>
    <a:srgbClr val="CC00CC"/>
    <a:srgbClr val="5F5F5F"/>
    <a:srgbClr val="FF99FF"/>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74016" autoAdjust="0"/>
  </p:normalViewPr>
  <p:slideViewPr>
    <p:cSldViewPr>
      <p:cViewPr varScale="1">
        <p:scale>
          <a:sx n="59" d="100"/>
          <a:sy n="59" d="100"/>
        </p:scale>
        <p:origin x="115" y="53"/>
      </p:cViewPr>
      <p:guideLst/>
    </p:cSldViewPr>
  </p:slideViewPr>
  <p:notesTextViewPr>
    <p:cViewPr>
      <p:scale>
        <a:sx n="100" d="100"/>
        <a:sy n="100" d="100"/>
      </p:scale>
      <p:origin x="0" y="0"/>
    </p:cViewPr>
  </p:notesTextViewPr>
  <p:sorterViewPr>
    <p:cViewPr>
      <p:scale>
        <a:sx n="80" d="100"/>
        <a:sy n="80" d="100"/>
      </p:scale>
      <p:origin x="0" y="0"/>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1/23/2015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2013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1/23/2015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1</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2280720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10</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2581717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11</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702896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12</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3052439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13</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2997550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14</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2311792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15</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3283778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16</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3013032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17</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1599519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18</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84548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19</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3536078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2</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1797648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20</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1031071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21</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3326074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22</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4117118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65F33B4-7602-4415-A562-0F87B83F16E2}" type="datetime1">
              <a:rPr lang="en-US" smtClean="0"/>
              <a:t>1/23/2015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592356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24</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10702754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25</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604090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26</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35758409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27</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1396635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28</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3883678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29</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1272061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3</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23435850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30</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3856056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31</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2919593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32</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26434243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33</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24521206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34</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24574220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35</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2161546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36</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3867798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37</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25161124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38</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42859430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39</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4289487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4</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41206262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40</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7857011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41</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10496970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42</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14962876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43</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2003377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44</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39881618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45</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11244733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46</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21779014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47</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14163217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48</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22598795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49</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2393930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5</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18065345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50</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7384036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51</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6772572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52</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5451261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53</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18644650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54</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2066950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55</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40065515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56</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30057748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57</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15230700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58</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5318935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59</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390192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6</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3705545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60</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4064486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7</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2384911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8</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1701364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14DA62-F3CD-4859-B4A6-2144BEBD19B8}" type="slidenum">
              <a:rPr lang="de-DE" smtClean="0">
                <a:solidFill>
                  <a:prstClr val="black"/>
                </a:solidFill>
              </a:rPr>
              <a:pPr/>
              <a:t>9</a:t>
            </a:fld>
            <a:endParaRPr lang="de-DE">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Microsoft Confidential</a:t>
            </a:r>
            <a:endParaRPr lang="de-DE">
              <a:solidFill>
                <a:prstClr val="black"/>
              </a:solidFill>
            </a:endParaRPr>
          </a:p>
        </p:txBody>
      </p:sp>
    </p:spTree>
    <p:extLst>
      <p:ext uri="{BB962C8B-B14F-4D97-AF65-F5344CB8AC3E}">
        <p14:creationId xmlns:p14="http://schemas.microsoft.com/office/powerpoint/2010/main" val="11255420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10056498"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5" y="479775"/>
            <a:ext cx="1552931" cy="332659"/>
          </a:xfrm>
          <a:prstGeom prst="rect">
            <a:avLst/>
          </a:prstGeom>
        </p:spPr>
      </p:pic>
      <p:pic>
        <p:nvPicPr>
          <p:cNvPr id="7"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274638" y="296863"/>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9759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274638" y="296863"/>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411875" y="479775"/>
            <a:ext cx="1552931" cy="332659"/>
          </a:xfrm>
          <a:prstGeom prst="rect">
            <a:avLst/>
          </a:prstGeom>
        </p:spPr>
      </p:pic>
    </p:spTree>
    <p:extLst>
      <p:ext uri="{BB962C8B-B14F-4D97-AF65-F5344CB8AC3E}">
        <p14:creationId xmlns:p14="http://schemas.microsoft.com/office/powerpoint/2010/main" val="5439336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1022" b="4477"/>
          <a:stretch/>
        </p:blipFill>
        <p:spPr>
          <a:xfrm>
            <a:off x="-17463" y="-7938"/>
            <a:ext cx="12453938" cy="7010400"/>
          </a:xfrm>
          <a:prstGeom prst="rect">
            <a:avLst/>
          </a:prstGeom>
        </p:spPr>
      </p:pic>
      <p:pic>
        <p:nvPicPr>
          <p:cNvPr id="14"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274638" y="296877"/>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74638" y="2125663"/>
            <a:ext cx="6400800" cy="3657600"/>
          </a:xfrm>
          <a:prstGeom prst="rect">
            <a:avLst/>
          </a:prstGeom>
          <a:solidFill>
            <a:schemeClr val="accent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6400736"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702" y="3957638"/>
            <a:ext cx="6400736"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57580" y="6182089"/>
            <a:ext cx="1552931" cy="332660"/>
          </a:xfrm>
          <a:prstGeom prst="rect">
            <a:avLst/>
          </a:prstGeom>
        </p:spPr>
      </p:pic>
    </p:spTree>
    <p:extLst>
      <p:ext uri="{BB962C8B-B14F-4D97-AF65-F5344CB8AC3E}">
        <p14:creationId xmlns:p14="http://schemas.microsoft.com/office/powerpoint/2010/main" val="2786245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9307" t="9306" b="14197"/>
          <a:stretch/>
        </p:blipFill>
        <p:spPr>
          <a:xfrm flipH="1">
            <a:off x="-1" y="1"/>
            <a:ext cx="12436475" cy="6994524"/>
          </a:xfrm>
          <a:prstGeom prst="rect">
            <a:avLst/>
          </a:prstGeom>
        </p:spPr>
      </p:pic>
      <p:sp>
        <p:nvSpPr>
          <p:cNvPr id="17" name="Rectangle 16"/>
          <p:cNvSpPr/>
          <p:nvPr userDrawn="1"/>
        </p:nvSpPr>
        <p:spPr bwMode="gray">
          <a:xfrm>
            <a:off x="274638" y="2125663"/>
            <a:ext cx="6400800" cy="3657600"/>
          </a:xfrm>
          <a:prstGeom prst="rect">
            <a:avLst/>
          </a:prstGeom>
          <a:solidFill>
            <a:schemeClr val="accent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57638"/>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182089"/>
            <a:ext cx="1552931" cy="332660"/>
          </a:xfrm>
          <a:prstGeom prst="rect">
            <a:avLst/>
          </a:prstGeom>
        </p:spPr>
      </p:pic>
      <p:pic>
        <p:nvPicPr>
          <p:cNvPr id="8" name="Picture 2"/>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274638" y="296863"/>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5899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2" y="0"/>
            <a:ext cx="12434711" cy="6994525"/>
          </a:xfrm>
          <a:prstGeom prst="rect">
            <a:avLst/>
          </a:prstGeom>
        </p:spPr>
      </p:pic>
      <p:sp>
        <p:nvSpPr>
          <p:cNvPr id="17" name="Rectangle 16"/>
          <p:cNvSpPr/>
          <p:nvPr userDrawn="1"/>
        </p:nvSpPr>
        <p:spPr bwMode="gray">
          <a:xfrm>
            <a:off x="274638" y="21256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182089"/>
            <a:ext cx="1552931" cy="332660"/>
          </a:xfrm>
          <a:prstGeom prst="rect">
            <a:avLst/>
          </a:prstGeom>
        </p:spPr>
      </p:pic>
      <p:pic>
        <p:nvPicPr>
          <p:cNvPr id="11" name="Picture 2"/>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274638" y="296863"/>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8935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b="15654"/>
          <a:stretch/>
        </p:blipFill>
        <p:spPr>
          <a:xfrm flipH="1">
            <a:off x="1" y="-1"/>
            <a:ext cx="12436472" cy="6994525"/>
          </a:xfrm>
          <a:prstGeom prst="rect">
            <a:avLst/>
          </a:prstGeom>
        </p:spPr>
      </p:pic>
      <p:sp>
        <p:nvSpPr>
          <p:cNvPr id="17" name="Rectangle 16"/>
          <p:cNvSpPr/>
          <p:nvPr userDrawn="1"/>
        </p:nvSpPr>
        <p:spPr bwMode="gray">
          <a:xfrm>
            <a:off x="274638" y="2125663"/>
            <a:ext cx="7315200" cy="3657600"/>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46526"/>
            <a:ext cx="7316788"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182089"/>
            <a:ext cx="1552931" cy="332660"/>
          </a:xfrm>
          <a:prstGeom prst="rect">
            <a:avLst/>
          </a:prstGeom>
        </p:spPr>
      </p:pic>
      <p:pic>
        <p:nvPicPr>
          <p:cNvPr id="14" name="Picture 2"/>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274638" y="296877"/>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26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435840" cy="699516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74638" y="2125678"/>
            <a:ext cx="6400800" cy="3657600"/>
          </a:xfrm>
          <a:prstGeom prst="rect">
            <a:avLst/>
          </a:prstGeom>
          <a:solidFill>
            <a:schemeClr val="accent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77"/>
            <a:ext cx="6402388" cy="1828801"/>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3954477"/>
            <a:ext cx="6400800"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182440"/>
            <a:ext cx="1552931" cy="332660"/>
          </a:xfrm>
          <a:prstGeom prst="rect">
            <a:avLst/>
          </a:prstGeom>
        </p:spPr>
      </p:pic>
      <p:pic>
        <p:nvPicPr>
          <p:cNvPr id="8" name="Picture 2"/>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274638" y="296877"/>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708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0" y="-1"/>
            <a:ext cx="12434712" cy="6994526"/>
          </a:xfrm>
          <a:prstGeom prst="rect">
            <a:avLst/>
          </a:prstGeom>
        </p:spPr>
      </p:pic>
      <p:sp>
        <p:nvSpPr>
          <p:cNvPr id="19" name="Rectangle 18"/>
          <p:cNvSpPr/>
          <p:nvPr userDrawn="1"/>
        </p:nvSpPr>
        <p:spPr bwMode="gray">
          <a:xfrm>
            <a:off x="274702" y="2125677"/>
            <a:ext cx="7315200" cy="36575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2125663"/>
            <a:ext cx="7315200" cy="1828800"/>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639" y="3952875"/>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425963" y="6173387"/>
            <a:ext cx="1552931" cy="332660"/>
          </a:xfrm>
          <a:prstGeom prst="rect">
            <a:avLst/>
          </a:prstGeom>
        </p:spPr>
      </p:pic>
      <p:pic>
        <p:nvPicPr>
          <p:cNvPr id="8" name="Picture 2"/>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274638" y="296863"/>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4483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05" r:id="rId9"/>
    <p:sldLayoutId id="2147484182" r:id="rId10"/>
    <p:sldLayoutId id="2147484130" r:id="rId11"/>
    <p:sldLayoutId id="2147484101" r:id="rId12"/>
    <p:sldLayoutId id="2147484102" r:id="rId13"/>
    <p:sldLayoutId id="2147484087" r:id="rId14"/>
    <p:sldLayoutId id="2147484098" r:id="rId15"/>
    <p:sldLayoutId id="2147484086" r:id="rId16"/>
    <p:sldLayoutId id="2147484107" r:id="rId17"/>
    <p:sldLayoutId id="2147484099" r:id="rId18"/>
    <p:sldLayoutId id="2147484100" r:id="rId19"/>
    <p:sldLayoutId id="2147484089" r:id="rId20"/>
    <p:sldLayoutId id="2147484106" r:id="rId21"/>
    <p:sldLayoutId id="2147484092" r:id="rId22"/>
    <p:sldLayoutId id="2147484093" r:id="rId23"/>
    <p:sldLayoutId id="2147484127" r:id="rId24"/>
    <p:sldLayoutId id="2147484128" r:id="rId25"/>
    <p:sldLayoutId id="2147484129" r:id="rId26"/>
    <p:sldLayoutId id="2147484094" r:id="rId27"/>
    <p:sldLayoutId id="2147484096"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userDrawn="1">
          <p15:clr>
            <a:srgbClr val="5ACBF0"/>
          </p15:clr>
        </p15:guide>
        <p15:guide id="2" pos="749" userDrawn="1">
          <p15:clr>
            <a:srgbClr val="5ACBF0"/>
          </p15:clr>
        </p15:guide>
        <p15:guide id="3" pos="1325" userDrawn="1">
          <p15:clr>
            <a:srgbClr val="5ACBF0"/>
          </p15:clr>
        </p15:guide>
        <p15:guide id="4" pos="1901" userDrawn="1">
          <p15:clr>
            <a:srgbClr val="5ACBF0"/>
          </p15:clr>
        </p15:guide>
        <p15:guide id="5" pos="2477" userDrawn="1">
          <p15:clr>
            <a:srgbClr val="5ACBF0"/>
          </p15:clr>
        </p15:guide>
        <p15:guide id="6" pos="3053" userDrawn="1">
          <p15:clr>
            <a:srgbClr val="5ACBF0"/>
          </p15:clr>
        </p15:guide>
        <p15:guide id="7" pos="3629" userDrawn="1">
          <p15:clr>
            <a:srgbClr val="5ACBF0"/>
          </p15:clr>
        </p15:guide>
        <p15:guide id="8" pos="4205" userDrawn="1">
          <p15:clr>
            <a:srgbClr val="5ACBF0"/>
          </p15:clr>
        </p15:guide>
        <p15:guide id="9" pos="4781" userDrawn="1">
          <p15:clr>
            <a:srgbClr val="5ACBF0"/>
          </p15:clr>
        </p15:guide>
        <p15:guide id="10" pos="5357" userDrawn="1">
          <p15:clr>
            <a:srgbClr val="5ACBF0"/>
          </p15:clr>
        </p15:guide>
        <p15:guide id="11" pos="5933" userDrawn="1">
          <p15:clr>
            <a:srgbClr val="5ACBF0"/>
          </p15:clr>
        </p15:guide>
        <p15:guide id="12" pos="6509" userDrawn="1">
          <p15:clr>
            <a:srgbClr val="5ACBF0"/>
          </p15:clr>
        </p15:guide>
        <p15:guide id="13" pos="7085" userDrawn="1">
          <p15:clr>
            <a:srgbClr val="5ACBF0"/>
          </p15:clr>
        </p15:guide>
        <p15:guide id="14" pos="7661" userDrawn="1">
          <p15:clr>
            <a:srgbClr val="5ACBF0"/>
          </p15:clr>
        </p15:guide>
        <p15:guide id="15" pos="288" userDrawn="1">
          <p15:clr>
            <a:srgbClr val="C35EA4"/>
          </p15:clr>
        </p15:guide>
        <p15:guide id="16" pos="7546" userDrawn="1">
          <p15:clr>
            <a:srgbClr val="C35EA4"/>
          </p15:clr>
        </p15:guide>
        <p15:guide id="17" orient="horz" pos="187" userDrawn="1">
          <p15:clr>
            <a:srgbClr val="5ACBF0"/>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4104" userDrawn="1">
          <p15:clr>
            <a:srgbClr val="C35EA4"/>
          </p15:clr>
        </p15:guide>
        <p15:guide id="26" orient="horz" pos="302"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4.tmp"/></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5.tm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24.tm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1.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270.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0.png"/><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hyperlink" Target="http://code.google.com/p/word2vec/" TargetMode="External"/><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hyperlink" Target="http://radimrehurek.com/gensim/models/word2vec.html"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8" Type="http://schemas.openxmlformats.org/officeDocument/2006/relationships/hyperlink" Target="http://www.clg.ox.ac.uk/resources" TargetMode="External"/><Relationship Id="rId3" Type="http://schemas.openxmlformats.org/officeDocument/2006/relationships/hyperlink" Target="http://clic.cimec.unitn.it/marco/publications/acl2014/baroni-etal-countpredict-acl2014.pdf" TargetMode="External"/><Relationship Id="rId7" Type="http://schemas.openxmlformats.org/officeDocument/2006/relationships/hyperlink" Target="http://www.cl.cam.ac.uk/~sc609/pubs/sem_handbook.pdf" TargetMode="External"/><Relationship Id="rId12" Type="http://schemas.openxmlformats.org/officeDocument/2006/relationships/hyperlink" Target="https://levyomer.files.wordpress.com/2014/09/neural-word-embeddings-as-implicit-matrix-factorization.pdf" TargetMode="External"/><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hyperlink" Target="http://www.cs.bham.ac.uk/~jxb/PUBS/BRM2.pdf" TargetMode="External"/><Relationship Id="rId11" Type="http://schemas.openxmlformats.org/officeDocument/2006/relationships/hyperlink" Target="https://levyomer.files.wordpress.com/2014/04/linguistic-regularities-in-sparse-and-explicit-word-representations-conll-2014.pdf" TargetMode="External"/><Relationship Id="rId5" Type="http://schemas.openxmlformats.org/officeDocument/2006/relationships/hyperlink" Target="http://www.cs.bham.ac.uk/~jxb/PUBS/BRM.pdf" TargetMode="External"/><Relationship Id="rId10" Type="http://schemas.openxmlformats.org/officeDocument/2006/relationships/hyperlink" Target="http://arxiv.org/pdf/1402.3722v1.pdf" TargetMode="External"/><Relationship Id="rId4" Type="http://schemas.openxmlformats.org/officeDocument/2006/relationships/hyperlink" Target="http://www.jmlr.org/papers/volume3/bengio03a/bengio03a.pdf" TargetMode="External"/><Relationship Id="rId9" Type="http://schemas.openxmlformats.org/officeDocument/2006/relationships/hyperlink" Target="http://lsa.colorado.edu/papers/nips.pdf"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www.iro.umontreal.ca/~lisa/pointeurs/hierarchical-nnlm-aistats05.pdf" TargetMode="External"/><Relationship Id="rId3" Type="http://schemas.openxmlformats.org/officeDocument/2006/relationships/hyperlink" Target="http://www.aclweb.org/anthology/N13-1090.pdf" TargetMode="External"/><Relationship Id="rId7" Type="http://schemas.openxmlformats.org/officeDocument/2006/relationships/hyperlink" Target="http://www.cs.toronto.edu/~amnih/papers/wordreps.pdf" TargetMode="External"/><Relationship Id="rId2" Type="http://schemas.openxmlformats.org/officeDocument/2006/relationships/notesSlide" Target="../notesSlides/notesSlide58.xml"/><Relationship Id="rId1" Type="http://schemas.openxmlformats.org/officeDocument/2006/relationships/slideLayout" Target="../slideLayouts/slideLayout14.xml"/><Relationship Id="rId6" Type="http://schemas.openxmlformats.org/officeDocument/2006/relationships/hyperlink" Target="http://www.cs.toronto.edu/~amnih/papers/hlbl_final.pdf" TargetMode="External"/><Relationship Id="rId11" Type="http://schemas.openxmlformats.org/officeDocument/2006/relationships/hyperlink" Target="https://files.nyu.edu/yhk255/public/data/Kim_EMNLP_2014.pdf" TargetMode="External"/><Relationship Id="rId5" Type="http://schemas.openxmlformats.org/officeDocument/2006/relationships/hyperlink" Target="http://arxiv.org/pdf/1301.3781.pdf" TargetMode="External"/><Relationship Id="rId10" Type="http://schemas.openxmlformats.org/officeDocument/2006/relationships/hyperlink" Target="http://www.jair.org/media/2934/live-2934-4846-jair.pdf" TargetMode="External"/><Relationship Id="rId4" Type="http://schemas.openxmlformats.org/officeDocument/2006/relationships/hyperlink" Target="http://papers.nips.cc/paper/5021-distributed-representations-of-words-and-phrases-and-their-compositionality.pdf" TargetMode="External"/><Relationship Id="rId9" Type="http://schemas.openxmlformats.org/officeDocument/2006/relationships/hyperlink" Target="https://people.cs.umass.edu/~arvind/emnlp2014.pdf"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9637" y="1820862"/>
            <a:ext cx="7772398" cy="3657600"/>
          </a:xfrm>
        </p:spPr>
        <p:txBody>
          <a:bodyPr/>
          <a:lstStyle/>
          <a:p>
            <a:pPr algn="ctr"/>
            <a:r>
              <a:rPr lang="en-US" b="1" dirty="0" smtClean="0">
                <a:solidFill>
                  <a:srgbClr val="00B050"/>
                </a:solidFill>
              </a:rPr>
              <a:t>Neural Word </a:t>
            </a:r>
            <a:r>
              <a:rPr lang="en-US" b="1" dirty="0" err="1" smtClean="0">
                <a:solidFill>
                  <a:srgbClr val="00B050"/>
                </a:solidFill>
              </a:rPr>
              <a:t>Embeddings</a:t>
            </a:r>
            <a:r>
              <a:rPr lang="en-US" dirty="0" smtClean="0">
                <a:solidFill>
                  <a:srgbClr val="00B050"/>
                </a:solidFill>
              </a:rPr>
              <a:t/>
            </a:r>
            <a:br>
              <a:rPr lang="en-US" dirty="0" smtClean="0">
                <a:solidFill>
                  <a:srgbClr val="00B050"/>
                </a:solidFill>
              </a:rPr>
            </a:br>
            <a:r>
              <a:rPr lang="en-US" dirty="0">
                <a:solidFill>
                  <a:srgbClr val="00B050"/>
                </a:solidFill>
              </a:rPr>
              <a:t/>
            </a:r>
            <a:br>
              <a:rPr lang="en-US" dirty="0">
                <a:solidFill>
                  <a:srgbClr val="00B050"/>
                </a:solidFill>
              </a:rPr>
            </a:br>
            <a:r>
              <a:rPr lang="en-US" sz="3600" dirty="0" smtClean="0">
                <a:solidFill>
                  <a:srgbClr val="00B050"/>
                </a:solidFill>
              </a:rPr>
              <a:t>S. </a:t>
            </a:r>
            <a:r>
              <a:rPr lang="en-US" sz="3600" dirty="0" err="1" smtClean="0">
                <a:solidFill>
                  <a:srgbClr val="00B050"/>
                </a:solidFill>
              </a:rPr>
              <a:t>Sathiya</a:t>
            </a:r>
            <a:r>
              <a:rPr lang="en-US" sz="3600" dirty="0" smtClean="0">
                <a:solidFill>
                  <a:srgbClr val="00B050"/>
                </a:solidFill>
              </a:rPr>
              <a:t> </a:t>
            </a:r>
            <a:r>
              <a:rPr lang="en-US" sz="3600" dirty="0" smtClean="0">
                <a:solidFill>
                  <a:srgbClr val="00B050"/>
                </a:solidFill>
              </a:rPr>
              <a:t>Keerthi**</a:t>
            </a:r>
            <a:r>
              <a:rPr lang="en-US" sz="3600" dirty="0" smtClean="0">
                <a:solidFill>
                  <a:srgbClr val="00B050"/>
                </a:solidFill>
              </a:rPr>
              <a:t/>
            </a:r>
            <a:br>
              <a:rPr lang="en-US" sz="3600" dirty="0" smtClean="0">
                <a:solidFill>
                  <a:srgbClr val="00B050"/>
                </a:solidFill>
              </a:rPr>
            </a:br>
            <a:r>
              <a:rPr lang="en-US" sz="3600" dirty="0" smtClean="0">
                <a:solidFill>
                  <a:srgbClr val="00B050"/>
                </a:solidFill>
              </a:rPr>
              <a:t/>
            </a:r>
            <a:br>
              <a:rPr lang="en-US" sz="3600" dirty="0" smtClean="0">
                <a:solidFill>
                  <a:srgbClr val="00B050"/>
                </a:solidFill>
              </a:rPr>
            </a:br>
            <a:r>
              <a:rPr lang="en-US" sz="1800" dirty="0" smtClean="0">
                <a:solidFill>
                  <a:srgbClr val="00B050"/>
                </a:solidFill>
              </a:rPr>
              <a:t>Cloud &amp; Information Services Lab</a:t>
            </a:r>
            <a:br>
              <a:rPr lang="en-US" sz="1800" dirty="0" smtClean="0">
                <a:solidFill>
                  <a:srgbClr val="00B050"/>
                </a:solidFill>
              </a:rPr>
            </a:br>
            <a:r>
              <a:rPr lang="en-US" sz="1800" dirty="0" smtClean="0">
                <a:solidFill>
                  <a:srgbClr val="00B050"/>
                </a:solidFill>
              </a:rPr>
              <a:t>Microsoft</a:t>
            </a:r>
            <a:br>
              <a:rPr lang="en-US" sz="1800" dirty="0" smtClean="0">
                <a:solidFill>
                  <a:srgbClr val="00B050"/>
                </a:solidFill>
              </a:rPr>
            </a:br>
            <a:r>
              <a:rPr lang="en-US" sz="1800" dirty="0" smtClean="0">
                <a:solidFill>
                  <a:srgbClr val="00B050"/>
                </a:solidFill>
              </a:rPr>
              <a:t>Mountain View, CA, USA</a:t>
            </a:r>
            <a:r>
              <a:rPr lang="en-US" dirty="0" smtClean="0">
                <a:solidFill>
                  <a:srgbClr val="00B050"/>
                </a:solidFill>
              </a:rPr>
              <a:t/>
            </a:r>
            <a:br>
              <a:rPr lang="en-US" dirty="0" smtClean="0">
                <a:solidFill>
                  <a:srgbClr val="00B050"/>
                </a:solidFill>
              </a:rPr>
            </a:br>
            <a:endParaRPr lang="en-US" noProof="0" dirty="0">
              <a:solidFill>
                <a:srgbClr val="00B050"/>
              </a:solidFill>
            </a:endParaRPr>
          </a:p>
        </p:txBody>
      </p:sp>
      <p:sp>
        <p:nvSpPr>
          <p:cNvPr id="3" name="TextBox 2"/>
          <p:cNvSpPr txBox="1"/>
          <p:nvPr/>
        </p:nvSpPr>
        <p:spPr>
          <a:xfrm>
            <a:off x="32296" y="6292085"/>
            <a:ext cx="9477338"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solidFill>
                  <a:schemeClr val="accent6">
                    <a:lumMod val="50000"/>
                    <a:lumOff val="50000"/>
                  </a:schemeClr>
                </a:solidFill>
              </a:rPr>
              <a:t>**</a:t>
            </a:r>
            <a:r>
              <a:rPr lang="en-US" sz="2000" dirty="0" smtClean="0">
                <a:solidFill>
                  <a:srgbClr val="00B050"/>
                </a:solidFill>
              </a:rPr>
              <a:t>Joint work with Tobias Schnabel (Cornell University) &amp; Rajiv Khanna (UT Austin)</a:t>
            </a:r>
            <a:r>
              <a:rPr lang="en-US" sz="2000" dirty="0" smtClean="0">
                <a:solidFill>
                  <a:schemeClr val="accent6">
                    <a:lumMod val="50000"/>
                    <a:lumOff val="50000"/>
                  </a:schemeClr>
                </a:solidFill>
              </a:rPr>
              <a:t> </a:t>
            </a:r>
            <a:endParaRPr lang="en-US" sz="2000" dirty="0" smtClean="0">
              <a:solidFill>
                <a:schemeClr val="accent6">
                  <a:lumMod val="50000"/>
                  <a:lumOff val="50000"/>
                </a:schemeClr>
              </a:solidFill>
            </a:endParaRPr>
          </a:p>
        </p:txBody>
      </p:sp>
      <p:sp>
        <p:nvSpPr>
          <p:cNvPr id="4" name="TextBox 3"/>
          <p:cNvSpPr txBox="1"/>
          <p:nvPr/>
        </p:nvSpPr>
        <p:spPr>
          <a:xfrm>
            <a:off x="50030" y="6005853"/>
            <a:ext cx="7461851"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solidFill>
                  <a:schemeClr val="accent6">
                    <a:lumMod val="50000"/>
                    <a:lumOff val="50000"/>
                  </a:schemeClr>
                </a:solidFill>
              </a:rPr>
              <a:t>* Links to pdfs of all mentioned references are in the appendix</a:t>
            </a:r>
          </a:p>
        </p:txBody>
      </p:sp>
    </p:spTree>
    <p:extLst>
      <p:ext uri="{BB962C8B-B14F-4D97-AF65-F5344CB8AC3E}">
        <p14:creationId xmlns:p14="http://schemas.microsoft.com/office/powerpoint/2010/main" val="298190742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The distributional</a:t>
            </a:r>
            <a:r>
              <a:rPr lang="en-US" noProof="0" dirty="0" smtClean="0">
                <a:solidFill>
                  <a:srgbClr val="00B050"/>
                </a:solidFill>
              </a:rPr>
              <a:t> approach</a:t>
            </a:r>
            <a:endParaRPr lang="en-US" noProof="0" dirty="0">
              <a:solidFill>
                <a:srgbClr val="00B050"/>
              </a:solidFill>
            </a:endParaRP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427037" y="1439862"/>
                <a:ext cx="11048998" cy="5334000"/>
              </a:xfrm>
            </p:spPr>
            <p:txBody>
              <a:bodyPr/>
              <a:lstStyle/>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Record contexts of words across a large collection of texts (corpus)</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a:gradFill>
                      <a:gsLst>
                        <a:gs pos="1250">
                          <a:srgbClr val="505050"/>
                        </a:gs>
                        <a:gs pos="100000">
                          <a:srgbClr val="505050"/>
                        </a:gs>
                      </a:gsLst>
                      <a:lin ang="5400000" scaled="0"/>
                    </a:gradFill>
                  </a:rPr>
                  <a:t>Each word </a:t>
                </a:r>
                <a14:m>
                  <m:oMath xmlns:m="http://schemas.openxmlformats.org/officeDocument/2006/math">
                    <m:r>
                      <a:rPr lang="en-US" sz="2400" b="0" i="1" smtClean="0">
                        <a:gradFill>
                          <a:gsLst>
                            <a:gs pos="1250">
                              <a:srgbClr val="505050"/>
                            </a:gs>
                            <a:gs pos="100000">
                              <a:srgbClr val="505050"/>
                            </a:gs>
                          </a:gsLst>
                          <a:lin ang="5400000" scaled="0"/>
                        </a:gradFill>
                        <a:latin typeface="Cambria Math" panose="02040503050406030204" pitchFamily="18" charset="0"/>
                      </a:rPr>
                      <m:t>𝑤</m:t>
                    </m:r>
                  </m:oMath>
                </a14:m>
                <a:r>
                  <a:rPr lang="en-US" sz="2400" dirty="0" smtClean="0">
                    <a:gradFill>
                      <a:gsLst>
                        <a:gs pos="1250">
                          <a:srgbClr val="505050"/>
                        </a:gs>
                        <a:gs pos="100000">
                          <a:srgbClr val="505050"/>
                        </a:gs>
                      </a:gsLst>
                      <a:lin ang="5400000" scaled="0"/>
                    </a:gradFill>
                  </a:rPr>
                  <a:t> </a:t>
                </a:r>
                <a:r>
                  <a:rPr lang="en-US" sz="2400" dirty="0">
                    <a:gradFill>
                      <a:gsLst>
                        <a:gs pos="1250">
                          <a:srgbClr val="505050"/>
                        </a:gs>
                        <a:gs pos="100000">
                          <a:srgbClr val="505050"/>
                        </a:gs>
                      </a:gsLst>
                      <a:lin ang="5400000" scaled="0"/>
                    </a:gradFill>
                  </a:rPr>
                  <a:t>is represented by a </a:t>
                </a:r>
                <a:r>
                  <a:rPr lang="en-US" sz="2400" dirty="0" smtClean="0">
                    <a:gradFill>
                      <a:gsLst>
                        <a:gs pos="1250">
                          <a:srgbClr val="505050"/>
                        </a:gs>
                        <a:gs pos="100000">
                          <a:srgbClr val="505050"/>
                        </a:gs>
                      </a:gsLst>
                      <a:lin ang="5400000" scaled="0"/>
                    </a:gradFill>
                  </a:rPr>
                  <a:t>vector </a:t>
                </a:r>
                <a:r>
                  <a:rPr lang="en-US" sz="2400" dirty="0">
                    <a:gradFill>
                      <a:gsLst>
                        <a:gs pos="1250">
                          <a:srgbClr val="505050"/>
                        </a:gs>
                        <a:gs pos="100000">
                          <a:srgbClr val="505050"/>
                        </a:gs>
                      </a:gsLst>
                      <a:lin ang="5400000" scaled="0"/>
                    </a:gradFill>
                  </a:rPr>
                  <a:t>of features </a:t>
                </a:r>
                <a14:m>
                  <m:oMath xmlns:m="http://schemas.openxmlformats.org/officeDocument/2006/math">
                    <m:sSub>
                      <m:sSubPr>
                        <m:ctrlPr>
                          <a:rPr lang="en-US" sz="2400" b="0" i="1" smtClean="0">
                            <a:gradFill>
                              <a:gsLst>
                                <a:gs pos="1250">
                                  <a:srgbClr val="505050"/>
                                </a:gs>
                                <a:gs pos="100000">
                                  <a:srgbClr val="505050"/>
                                </a:gs>
                              </a:gsLst>
                              <a:lin ang="5400000" scaled="0"/>
                            </a:gradFill>
                            <a:latin typeface="Cambria Math" panose="02040503050406030204" pitchFamily="18" charset="0"/>
                          </a:rPr>
                        </m:ctrlPr>
                      </m:sSubPr>
                      <m:e>
                        <m:r>
                          <a:rPr lang="en-US" sz="2400" b="0" i="1" smtClean="0">
                            <a:gradFill>
                              <a:gsLst>
                                <a:gs pos="1250">
                                  <a:srgbClr val="505050"/>
                                </a:gs>
                                <a:gs pos="100000">
                                  <a:srgbClr val="505050"/>
                                </a:gs>
                              </a:gsLst>
                              <a:lin ang="5400000" scaled="0"/>
                            </a:gradFill>
                            <a:latin typeface="Cambria Math" panose="02040503050406030204" pitchFamily="18" charset="0"/>
                          </a:rPr>
                          <m:t>𝑥</m:t>
                        </m:r>
                      </m:e>
                      <m:sub>
                        <m:r>
                          <a:rPr lang="en-US" sz="2400" b="0" i="1" smtClean="0">
                            <a:gradFill>
                              <a:gsLst>
                                <a:gs pos="1250">
                                  <a:srgbClr val="505050"/>
                                </a:gs>
                                <a:gs pos="100000">
                                  <a:srgbClr val="505050"/>
                                </a:gs>
                              </a:gsLst>
                              <a:lin ang="5400000" scaled="0"/>
                            </a:gradFill>
                            <a:latin typeface="Cambria Math" panose="02040503050406030204" pitchFamily="18" charset="0"/>
                          </a:rPr>
                          <m:t>1</m:t>
                        </m:r>
                      </m:sub>
                    </m:sSub>
                    <m:r>
                      <a:rPr lang="en-US" sz="2400" b="0" i="1" smtClean="0">
                        <a:gradFill>
                          <a:gsLst>
                            <a:gs pos="1250">
                              <a:srgbClr val="505050"/>
                            </a:gs>
                            <a:gs pos="100000">
                              <a:srgbClr val="505050"/>
                            </a:gs>
                          </a:gsLst>
                          <a:lin ang="5400000" scaled="0"/>
                        </a:gradFill>
                        <a:latin typeface="Cambria Math" panose="02040503050406030204" pitchFamily="18" charset="0"/>
                      </a:rPr>
                      <m:t>,…, </m:t>
                    </m:r>
                    <m:sSub>
                      <m:sSubPr>
                        <m:ctrlPr>
                          <a:rPr lang="en-US" sz="2400" b="0" i="1" smtClean="0">
                            <a:gradFill>
                              <a:gsLst>
                                <a:gs pos="1250">
                                  <a:srgbClr val="505050"/>
                                </a:gs>
                                <a:gs pos="100000">
                                  <a:srgbClr val="505050"/>
                                </a:gs>
                              </a:gsLst>
                              <a:lin ang="5400000" scaled="0"/>
                            </a:gradFill>
                            <a:latin typeface="Cambria Math" panose="02040503050406030204" pitchFamily="18" charset="0"/>
                          </a:rPr>
                        </m:ctrlPr>
                      </m:sSubPr>
                      <m:e>
                        <m:r>
                          <a:rPr lang="en-US" sz="2400" b="0" i="1" smtClean="0">
                            <a:gradFill>
                              <a:gsLst>
                                <a:gs pos="1250">
                                  <a:srgbClr val="505050"/>
                                </a:gs>
                                <a:gs pos="100000">
                                  <a:srgbClr val="505050"/>
                                </a:gs>
                              </a:gsLst>
                              <a:lin ang="5400000" scaled="0"/>
                            </a:gradFill>
                            <a:latin typeface="Cambria Math" panose="02040503050406030204" pitchFamily="18" charset="0"/>
                          </a:rPr>
                          <m:t>𝑥</m:t>
                        </m:r>
                      </m:e>
                      <m:sub>
                        <m:r>
                          <a:rPr lang="en-US" sz="2400" b="0" i="1" smtClean="0">
                            <a:gradFill>
                              <a:gsLst>
                                <a:gs pos="1250">
                                  <a:srgbClr val="505050"/>
                                </a:gs>
                                <a:gs pos="100000">
                                  <a:srgbClr val="505050"/>
                                </a:gs>
                              </a:gsLst>
                              <a:lin ang="5400000" scaled="0"/>
                            </a:gradFill>
                            <a:latin typeface="Cambria Math" panose="02040503050406030204" pitchFamily="18" charset="0"/>
                          </a:rPr>
                          <m:t>𝑛</m:t>
                        </m:r>
                      </m:sub>
                    </m:sSub>
                  </m:oMath>
                </a14:m>
                <a:endParaRPr lang="en-US" sz="2400" dirty="0" smtClean="0">
                  <a:gradFill>
                    <a:gsLst>
                      <a:gs pos="1250">
                        <a:srgbClr val="505050"/>
                      </a:gs>
                      <a:gs pos="100000">
                        <a:srgbClr val="505050"/>
                      </a:gs>
                    </a:gsLst>
                    <a:lin ang="5400000" scaled="0"/>
                  </a:gradFill>
                </a:endParaRP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a:gradFill>
                      <a:gsLst>
                        <a:gs pos="1250">
                          <a:srgbClr val="505050"/>
                        </a:gs>
                        <a:gs pos="100000">
                          <a:srgbClr val="505050"/>
                        </a:gs>
                      </a:gsLst>
                      <a:lin ang="5400000" scaled="0"/>
                    </a:gradFill>
                  </a:rPr>
                  <a:t>Each feature </a:t>
                </a:r>
                <a14:m>
                  <m:oMath xmlns:m="http://schemas.openxmlformats.org/officeDocument/2006/math">
                    <m:sSub>
                      <m:sSubPr>
                        <m:ctrlPr>
                          <a:rPr lang="en-US" sz="2400" b="0" i="1" smtClean="0">
                            <a:gradFill>
                              <a:gsLst>
                                <a:gs pos="1250">
                                  <a:srgbClr val="505050"/>
                                </a:gs>
                                <a:gs pos="100000">
                                  <a:srgbClr val="505050"/>
                                </a:gs>
                              </a:gsLst>
                              <a:lin ang="5400000" scaled="0"/>
                            </a:gradFill>
                            <a:latin typeface="Cambria Math" panose="02040503050406030204" pitchFamily="18" charset="0"/>
                          </a:rPr>
                        </m:ctrlPr>
                      </m:sSubPr>
                      <m:e>
                        <m:r>
                          <a:rPr lang="en-US" sz="2400" b="0" i="1" smtClean="0">
                            <a:gradFill>
                              <a:gsLst>
                                <a:gs pos="1250">
                                  <a:srgbClr val="505050"/>
                                </a:gs>
                                <a:gs pos="100000">
                                  <a:srgbClr val="505050"/>
                                </a:gs>
                              </a:gsLst>
                              <a:lin ang="5400000" scaled="0"/>
                            </a:gradFill>
                            <a:latin typeface="Cambria Math" panose="02040503050406030204" pitchFamily="18" charset="0"/>
                          </a:rPr>
                          <m:t>𝑥</m:t>
                        </m:r>
                      </m:e>
                      <m:sub>
                        <m:r>
                          <a:rPr lang="en-US" sz="2400" b="0" i="1" smtClean="0">
                            <a:gradFill>
                              <a:gsLst>
                                <a:gs pos="1250">
                                  <a:srgbClr val="505050"/>
                                </a:gs>
                                <a:gs pos="100000">
                                  <a:srgbClr val="505050"/>
                                </a:gs>
                              </a:gsLst>
                              <a:lin ang="5400000" scaled="0"/>
                            </a:gradFill>
                            <a:latin typeface="Cambria Math" panose="02040503050406030204" pitchFamily="18" charset="0"/>
                          </a:rPr>
                          <m:t>𝑖</m:t>
                        </m:r>
                      </m:sub>
                    </m:sSub>
                  </m:oMath>
                </a14:m>
                <a:r>
                  <a:rPr lang="en-US" sz="2400" dirty="0" smtClean="0">
                    <a:gradFill>
                      <a:gsLst>
                        <a:gs pos="1250">
                          <a:srgbClr val="505050"/>
                        </a:gs>
                        <a:gs pos="100000">
                          <a:srgbClr val="505050"/>
                        </a:gs>
                      </a:gsLst>
                      <a:lin ang="5400000" scaled="0"/>
                    </a:gradFill>
                  </a:rPr>
                  <a:t> </a:t>
                </a:r>
                <a:r>
                  <a:rPr lang="en-US" sz="2400" dirty="0">
                    <a:gradFill>
                      <a:gsLst>
                        <a:gs pos="1250">
                          <a:srgbClr val="505050"/>
                        </a:gs>
                        <a:gs pos="100000">
                          <a:srgbClr val="505050"/>
                        </a:gs>
                      </a:gsLst>
                      <a:lin ang="5400000" scaled="0"/>
                    </a:gradFill>
                  </a:rPr>
                  <a:t>records some property of the observed contexts of </a:t>
                </a:r>
                <a14:m>
                  <m:oMath xmlns:m="http://schemas.openxmlformats.org/officeDocument/2006/math">
                    <m:r>
                      <a:rPr lang="en-US" sz="2400" b="0" i="1" smtClean="0">
                        <a:gradFill>
                          <a:gsLst>
                            <a:gs pos="1250">
                              <a:srgbClr val="505050"/>
                            </a:gs>
                            <a:gs pos="100000">
                              <a:srgbClr val="505050"/>
                            </a:gs>
                          </a:gsLst>
                          <a:lin ang="5400000" scaled="0"/>
                        </a:gradFill>
                        <a:latin typeface="Cambria Math" panose="02040503050406030204" pitchFamily="18" charset="0"/>
                      </a:rPr>
                      <m:t>𝑤</m:t>
                    </m:r>
                  </m:oMath>
                </a14:m>
                <a:r>
                  <a:rPr lang="en-US" sz="2400" dirty="0" smtClean="0">
                    <a:gradFill>
                      <a:gsLst>
                        <a:gs pos="1250">
                          <a:srgbClr val="505050"/>
                        </a:gs>
                        <a:gs pos="100000">
                          <a:srgbClr val="505050"/>
                        </a:gs>
                      </a:gsLst>
                      <a:lin ang="5400000" scaled="0"/>
                    </a:gradFill>
                  </a:rPr>
                  <a:t> </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Words </a:t>
                </a:r>
                <a:r>
                  <a:rPr lang="en-US" sz="2400" dirty="0">
                    <a:gradFill>
                      <a:gsLst>
                        <a:gs pos="1250">
                          <a:srgbClr val="505050"/>
                        </a:gs>
                        <a:gs pos="100000">
                          <a:srgbClr val="505050"/>
                        </a:gs>
                      </a:gsLst>
                      <a:lin ang="5400000" scaled="0"/>
                    </a:gradFill>
                  </a:rPr>
                  <a:t>that are found to have similar features are expected to also </a:t>
                </a:r>
                <a:r>
                  <a:rPr lang="en-US" sz="2400" dirty="0" smtClean="0">
                    <a:gradFill>
                      <a:gsLst>
                        <a:gs pos="1250">
                          <a:srgbClr val="505050"/>
                        </a:gs>
                        <a:gs pos="100000">
                          <a:srgbClr val="505050"/>
                        </a:gs>
                      </a:gsLst>
                      <a:lin ang="5400000" scaled="0"/>
                    </a:gradFill>
                  </a:rPr>
                  <a:t>have similar meaning</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Therefore, the vector representation of words described above is a great choice for word embedding</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Key question: How </a:t>
                </a:r>
                <a:r>
                  <a:rPr lang="en-US" sz="2400" dirty="0">
                    <a:gradFill>
                      <a:gsLst>
                        <a:gs pos="1250">
                          <a:srgbClr val="505050"/>
                        </a:gs>
                        <a:gs pos="100000">
                          <a:srgbClr val="505050"/>
                        </a:gs>
                      </a:gsLst>
                      <a:lin ang="5400000" scaled="0"/>
                    </a:gradFill>
                  </a:rPr>
                  <a:t>do we define ‘context’?</a:t>
                </a:r>
              </a:p>
              <a:p>
                <a:pPr lvl="1"/>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427037" y="1439862"/>
                <a:ext cx="11048998" cy="5334000"/>
              </a:xfr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1901750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437" y="2659062"/>
            <a:ext cx="7772398" cy="1752600"/>
          </a:xfrm>
        </p:spPr>
        <p:txBody>
          <a:bodyPr/>
          <a:lstStyle/>
          <a:p>
            <a:pPr algn="ctr"/>
            <a:r>
              <a:rPr lang="en-US" b="1" noProof="0" dirty="0" smtClean="0">
                <a:solidFill>
                  <a:srgbClr val="00B050"/>
                </a:solidFill>
              </a:rPr>
              <a:t>Pre-processing</a:t>
            </a:r>
            <a:endParaRPr lang="en-US" sz="4000" noProof="0" dirty="0">
              <a:solidFill>
                <a:srgbClr val="00B050"/>
              </a:solidFill>
            </a:endParaRPr>
          </a:p>
        </p:txBody>
      </p:sp>
    </p:spTree>
    <p:extLst>
      <p:ext uri="{BB962C8B-B14F-4D97-AF65-F5344CB8AC3E}">
        <p14:creationId xmlns:p14="http://schemas.microsoft.com/office/powerpoint/2010/main" val="79462673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1883" y="953180"/>
            <a:ext cx="11277600" cy="6229398"/>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Raw: </a:t>
            </a:r>
            <a:r>
              <a:rPr lang="en-US" sz="3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The programmer’s programs had been programmed</a:t>
            </a:r>
            <a:r>
              <a:rPr lang="en-US" sz="3200" dirty="0" smtClean="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a:t>
            </a:r>
          </a:p>
          <a:p>
            <a:pPr marL="457200" indent="-457200">
              <a:lnSpc>
                <a:spcPct val="90000"/>
              </a:lnSpc>
              <a:spcAft>
                <a:spcPts val="600"/>
              </a:spcAft>
              <a:buFont typeface="Arial" panose="020B0604020202020204" pitchFamily="34" charset="0"/>
              <a:buChar char="•"/>
            </a:pPr>
            <a:endParaRPr lang="en-US" sz="3200" dirty="0">
              <a:gradFill>
                <a:gsLst>
                  <a:gs pos="2917">
                    <a:schemeClr val="tx1"/>
                  </a:gs>
                  <a:gs pos="30000">
                    <a:schemeClr val="tx1"/>
                  </a:gs>
                </a:gsLst>
                <a:lin ang="5400000" scaled="0"/>
              </a:gradFill>
            </a:endParaRP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Tokenized: </a:t>
            </a:r>
            <a:r>
              <a:rPr lang="en-US" sz="3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the programmer ’s programs had been programmed </a:t>
            </a:r>
            <a:endParaRPr lang="en-US" sz="3200" dirty="0" smtClean="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marL="457200" indent="-457200">
              <a:lnSpc>
                <a:spcPct val="90000"/>
              </a:lnSpc>
              <a:spcAft>
                <a:spcPts val="600"/>
              </a:spcAft>
              <a:buFont typeface="Arial" panose="020B0604020202020204" pitchFamily="34" charset="0"/>
              <a:buChar char="•"/>
            </a:pPr>
            <a:endParaRPr lang="en-US" sz="3200" dirty="0">
              <a:gradFill>
                <a:gsLst>
                  <a:gs pos="2917">
                    <a:schemeClr val="tx1"/>
                  </a:gs>
                  <a:gs pos="30000">
                    <a:schemeClr val="tx1"/>
                  </a:gs>
                </a:gsLst>
                <a:lin ang="5400000" scaled="0"/>
              </a:gradFill>
            </a:endParaRP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Lemmatized: </a:t>
            </a:r>
            <a:r>
              <a:rPr lang="en-US" sz="3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the programmer ’s program have be program </a:t>
            </a:r>
            <a:endParaRPr lang="en-US" sz="3200" dirty="0" smtClean="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marL="457200" indent="-457200">
              <a:lnSpc>
                <a:spcPct val="90000"/>
              </a:lnSpc>
              <a:spcAft>
                <a:spcPts val="600"/>
              </a:spcAft>
              <a:buFont typeface="Arial" panose="020B0604020202020204" pitchFamily="34" charset="0"/>
              <a:buChar char="•"/>
            </a:pPr>
            <a:endParaRPr lang="en-US" sz="3200" dirty="0">
              <a:gradFill>
                <a:gsLst>
                  <a:gs pos="2917">
                    <a:schemeClr val="tx1"/>
                  </a:gs>
                  <a:gs pos="30000">
                    <a:schemeClr val="tx1"/>
                  </a:gs>
                </a:gsLst>
                <a:lin ang="5400000" scaled="0"/>
              </a:gradFill>
            </a:endParaRP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W/ stop-list: </a:t>
            </a:r>
            <a:r>
              <a:rPr lang="en-US" sz="3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programmer program </a:t>
            </a:r>
            <a:r>
              <a:rPr lang="en-US" sz="3200" dirty="0" err="1" smtClean="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program</a:t>
            </a:r>
            <a:endParaRPr lang="en-US" sz="3200" dirty="0" smtClean="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a:p>
            <a:pPr marL="457200" indent="-457200">
              <a:lnSpc>
                <a:spcPct val="90000"/>
              </a:lnSpc>
              <a:spcAft>
                <a:spcPts val="600"/>
              </a:spcAft>
              <a:buFont typeface="Arial" panose="020B0604020202020204" pitchFamily="34" charset="0"/>
              <a:buChar char="•"/>
            </a:pPr>
            <a:endParaRPr lang="en-US" sz="3200" dirty="0">
              <a:gradFill>
                <a:gsLst>
                  <a:gs pos="2917">
                    <a:schemeClr val="tx1"/>
                  </a:gs>
                  <a:gs pos="30000">
                    <a:schemeClr val="tx1"/>
                  </a:gs>
                </a:gsLst>
                <a:lin ang="5400000" scaled="0"/>
              </a:gradFill>
            </a:endParaRPr>
          </a:p>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rPr>
              <a:t>Stemmed: </a:t>
            </a:r>
            <a:r>
              <a:rPr lang="en-US" sz="3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program </a:t>
            </a:r>
            <a:r>
              <a:rPr lang="en-US" sz="3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program</a:t>
            </a:r>
            <a:r>
              <a:rPr lang="en-US" sz="3200" dirty="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 </a:t>
            </a:r>
            <a:r>
              <a:rPr lang="en-US" sz="3200" dirty="0" err="1">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rPr>
              <a:t>program</a:t>
            </a:r>
            <a:endParaRPr lang="en-US" sz="3200" dirty="0" smtClean="0">
              <a:gradFill>
                <a:gsLst>
                  <a:gs pos="2917">
                    <a:schemeClr val="tx1"/>
                  </a:gs>
                  <a:gs pos="30000">
                    <a:schemeClr val="tx1"/>
                  </a:gs>
                </a:gsLst>
                <a:lin ang="5400000" scaled="0"/>
              </a:gradFill>
              <a:latin typeface="Courier New" panose="02070309020205020404" pitchFamily="49" charset="0"/>
              <a:cs typeface="Courier New" panose="02070309020205020404" pitchFamily="49" charset="0"/>
            </a:endParaRPr>
          </a:p>
        </p:txBody>
      </p:sp>
      <p:sp>
        <p:nvSpPr>
          <p:cNvPr id="4" name="Title 1"/>
          <p:cNvSpPr>
            <a:spLocks noGrp="1"/>
          </p:cNvSpPr>
          <p:nvPr>
            <p:ph type="title"/>
          </p:nvPr>
        </p:nvSpPr>
        <p:spPr>
          <a:xfrm>
            <a:off x="281883" y="35605"/>
            <a:ext cx="11889564" cy="917575"/>
          </a:xfrm>
        </p:spPr>
        <p:txBody>
          <a:bodyPr/>
          <a:lstStyle/>
          <a:p>
            <a:r>
              <a:rPr lang="en-US" noProof="0" dirty="0" smtClean="0">
                <a:solidFill>
                  <a:srgbClr val="00B050"/>
                </a:solidFill>
              </a:rPr>
              <a:t>Forming </a:t>
            </a:r>
            <a:r>
              <a:rPr lang="en-US" i="1" noProof="0" dirty="0" smtClean="0">
                <a:solidFill>
                  <a:srgbClr val="00B050"/>
                </a:solidFill>
              </a:rPr>
              <a:t>words</a:t>
            </a:r>
            <a:endParaRPr lang="en-US" i="1" noProof="0" dirty="0">
              <a:solidFill>
                <a:srgbClr val="00B050"/>
              </a:solidFill>
            </a:endParaRPr>
          </a:p>
        </p:txBody>
      </p:sp>
    </p:spTree>
    <p:extLst>
      <p:ext uri="{BB962C8B-B14F-4D97-AF65-F5344CB8AC3E}">
        <p14:creationId xmlns:p14="http://schemas.microsoft.com/office/powerpoint/2010/main" val="380652277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336945" y="1097642"/>
                <a:ext cx="11277600" cy="6306342"/>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3200" dirty="0" smtClean="0">
                    <a:gradFill>
                      <a:gsLst>
                        <a:gs pos="2917">
                          <a:schemeClr val="tx1"/>
                        </a:gs>
                        <a:gs pos="30000">
                          <a:schemeClr val="tx1"/>
                        </a:gs>
                      </a:gsLst>
                      <a:lin ang="5400000" scaled="0"/>
                    </a:gradFill>
                  </a:rPr>
                  <a:t>Linguistically, it does not make sense to treat </a:t>
                </a:r>
                <a:r>
                  <a:rPr lang="en-US" sz="3200" i="1" dirty="0" smtClean="0">
                    <a:gradFill>
                      <a:gsLst>
                        <a:gs pos="2917">
                          <a:schemeClr val="tx1"/>
                        </a:gs>
                        <a:gs pos="30000">
                          <a:schemeClr val="tx1"/>
                        </a:gs>
                      </a:gsLst>
                      <a:lin ang="5400000" scaled="0"/>
                    </a:gradFill>
                  </a:rPr>
                  <a:t>New York </a:t>
                </a:r>
                <a:r>
                  <a:rPr lang="en-US" sz="3200" dirty="0" smtClean="0">
                    <a:gradFill>
                      <a:gsLst>
                        <a:gs pos="2917">
                          <a:schemeClr val="tx1"/>
                        </a:gs>
                        <a:gs pos="30000">
                          <a:schemeClr val="tx1"/>
                        </a:gs>
                      </a:gsLst>
                      <a:lin ang="5400000" scaled="0"/>
                    </a:gradFill>
                  </a:rPr>
                  <a:t>or </a:t>
                </a:r>
                <a:r>
                  <a:rPr lang="en-US" sz="3200" i="1" dirty="0" smtClean="0">
                    <a:gradFill>
                      <a:gsLst>
                        <a:gs pos="2917">
                          <a:schemeClr val="tx1"/>
                        </a:gs>
                        <a:gs pos="30000">
                          <a:schemeClr val="tx1"/>
                        </a:gs>
                      </a:gsLst>
                      <a:lin ang="5400000" scaled="0"/>
                    </a:gradFill>
                  </a:rPr>
                  <a:t>Air Canada </a:t>
                </a:r>
                <a:r>
                  <a:rPr lang="en-US" sz="3200" dirty="0" smtClean="0">
                    <a:gradFill>
                      <a:gsLst>
                        <a:gs pos="2917">
                          <a:schemeClr val="tx1"/>
                        </a:gs>
                        <a:gs pos="30000">
                          <a:schemeClr val="tx1"/>
                        </a:gs>
                      </a:gsLst>
                      <a:lin ang="5400000" scaled="0"/>
                    </a:gradFill>
                  </a:rPr>
                  <a:t>as separate words; working with phrases makes a lot of sense</a:t>
                </a:r>
              </a:p>
              <a:p>
                <a:pPr marL="457200" indent="-457200">
                  <a:lnSpc>
                    <a:spcPct val="90000"/>
                  </a:lnSpc>
                  <a:spcAft>
                    <a:spcPts val="600"/>
                  </a:spcAft>
                  <a:buFont typeface="Arial" panose="020B0604020202020204" pitchFamily="34" charset="0"/>
                  <a:buChar char="•"/>
                </a:pPr>
                <a:endParaRPr lang="en-US" sz="3200" dirty="0">
                  <a:gradFill>
                    <a:gsLst>
                      <a:gs pos="2917">
                        <a:schemeClr val="tx1"/>
                      </a:gs>
                      <a:gs pos="30000">
                        <a:schemeClr val="tx1"/>
                      </a:gs>
                    </a:gsLst>
                    <a:lin ang="5400000" scaled="0"/>
                  </a:gradFill>
                </a:endParaRPr>
              </a:p>
              <a:p>
                <a:pPr marL="457200" indent="-457200">
                  <a:lnSpc>
                    <a:spcPct val="90000"/>
                  </a:lnSpc>
                  <a:spcAft>
                    <a:spcPts val="600"/>
                  </a:spcAft>
                  <a:buFont typeface="Arial" panose="020B0604020202020204" pitchFamily="34" charset="0"/>
                  <a:buChar char="•"/>
                </a:pPr>
                <a:r>
                  <a:rPr lang="en-US" sz="3200" dirty="0" smtClean="0">
                    <a:gradFill>
                      <a:gsLst>
                        <a:gs pos="2917">
                          <a:schemeClr val="tx1"/>
                        </a:gs>
                        <a:gs pos="30000">
                          <a:schemeClr val="tx1"/>
                        </a:gs>
                      </a:gsLst>
                      <a:lin ang="5400000" scaled="0"/>
                    </a:gradFill>
                  </a:rPr>
                  <a:t>Mikolov et al (2013a) pick phrases from bigrams using</a:t>
                </a:r>
              </a:p>
              <a:p>
                <a:pPr marL="457200" indent="-457200">
                  <a:lnSpc>
                    <a:spcPct val="90000"/>
                  </a:lnSpc>
                  <a:spcAft>
                    <a:spcPts val="600"/>
                  </a:spcAft>
                  <a:buFont typeface="Arial" panose="020B0604020202020204" pitchFamily="34" charset="0"/>
                  <a:buChar char="•"/>
                </a:pPr>
                <a:endParaRPr lang="en-US" sz="3200" dirty="0">
                  <a:gradFill>
                    <a:gsLst>
                      <a:gs pos="2917">
                        <a:schemeClr val="tx1"/>
                      </a:gs>
                      <a:gs pos="30000">
                        <a:schemeClr val="tx1"/>
                      </a:gs>
                    </a:gsLst>
                    <a:lin ang="5400000" scaled="0"/>
                  </a:gradFill>
                </a:endParaRPr>
              </a:p>
              <a:p>
                <a:pPr marL="457200" indent="-457200">
                  <a:lnSpc>
                    <a:spcPct val="90000"/>
                  </a:lnSpc>
                  <a:spcAft>
                    <a:spcPts val="600"/>
                  </a:spcAft>
                  <a:buFont typeface="Arial" panose="020B0604020202020204" pitchFamily="34" charset="0"/>
                  <a:buChar char="•"/>
                </a:pPr>
                <a:endParaRPr lang="en-US" sz="3200" dirty="0" smtClean="0">
                  <a:gradFill>
                    <a:gsLst>
                      <a:gs pos="2917">
                        <a:schemeClr val="tx1"/>
                      </a:gs>
                      <a:gs pos="30000">
                        <a:schemeClr val="tx1"/>
                      </a:gs>
                    </a:gsLst>
                    <a:lin ang="5400000" scaled="0"/>
                  </a:gradFill>
                </a:endParaRPr>
              </a:p>
              <a:p>
                <a:pPr marL="457200" indent="-457200">
                  <a:lnSpc>
                    <a:spcPct val="90000"/>
                  </a:lnSpc>
                  <a:spcAft>
                    <a:spcPts val="600"/>
                  </a:spcAft>
                  <a:buFont typeface="Arial" panose="020B0604020202020204" pitchFamily="34" charset="0"/>
                  <a:buChar char="•"/>
                </a:pPr>
                <a:endParaRPr lang="en-US" sz="3200" b="0" i="1" dirty="0" smtClean="0">
                  <a:gradFill>
                    <a:gsLst>
                      <a:gs pos="2917">
                        <a:schemeClr val="tx1"/>
                      </a:gs>
                      <a:gs pos="30000">
                        <a:schemeClr val="tx1"/>
                      </a:gs>
                    </a:gsLst>
                    <a:lin ang="5400000" scaled="0"/>
                  </a:gradFill>
                  <a:latin typeface="Cambria Math" panose="02040503050406030204" pitchFamily="18" charset="0"/>
                </a:endParaRPr>
              </a:p>
              <a:p>
                <a:pPr marL="457200" indent="-457200">
                  <a:lnSpc>
                    <a:spcPct val="90000"/>
                  </a:lnSpc>
                  <a:spcAft>
                    <a:spcPts val="600"/>
                  </a:spcAft>
                  <a:buFont typeface="Arial" panose="020B0604020202020204" pitchFamily="34" charset="0"/>
                  <a:buChar char="•"/>
                </a:pPr>
                <a14:m>
                  <m:oMath xmlns:m="http://schemas.openxmlformats.org/officeDocument/2006/math">
                    <m:r>
                      <a:rPr lang="en-US" sz="3200" b="0" i="1" smtClean="0">
                        <a:gradFill>
                          <a:gsLst>
                            <a:gs pos="2917">
                              <a:schemeClr val="tx1"/>
                            </a:gs>
                            <a:gs pos="30000">
                              <a:schemeClr val="tx1"/>
                            </a:gs>
                          </a:gsLst>
                          <a:lin ang="5400000" scaled="0"/>
                        </a:gradFill>
                        <a:latin typeface="Cambria Math" panose="02040503050406030204" pitchFamily="18" charset="0"/>
                      </a:rPr>
                      <m:t>𝛿</m:t>
                    </m:r>
                  </m:oMath>
                </a14:m>
                <a:r>
                  <a:rPr lang="en-US" sz="3200" dirty="0" smtClean="0">
                    <a:gradFill>
                      <a:gsLst>
                        <a:gs pos="2917">
                          <a:schemeClr val="tx1"/>
                        </a:gs>
                        <a:gs pos="30000">
                          <a:schemeClr val="tx1"/>
                        </a:gs>
                      </a:gsLst>
                      <a:lin ang="5400000" scaled="0"/>
                    </a:gradFill>
                  </a:rPr>
                  <a:t> prevents infrequent counts to be put down</a:t>
                </a:r>
              </a:p>
              <a:p>
                <a:pPr marL="457200" indent="-457200">
                  <a:lnSpc>
                    <a:spcPct val="90000"/>
                  </a:lnSpc>
                  <a:spcAft>
                    <a:spcPts val="600"/>
                  </a:spcAft>
                  <a:buFont typeface="Arial" panose="020B0604020202020204" pitchFamily="34" charset="0"/>
                  <a:buChar char="•"/>
                </a:pPr>
                <a:endParaRPr lang="en-US" sz="3200" dirty="0">
                  <a:gradFill>
                    <a:gsLst>
                      <a:gs pos="2917">
                        <a:schemeClr val="tx1"/>
                      </a:gs>
                      <a:gs pos="30000">
                        <a:schemeClr val="tx1"/>
                      </a:gs>
                    </a:gsLst>
                    <a:lin ang="5400000" scaled="0"/>
                  </a:gradFill>
                </a:endParaRPr>
              </a:p>
              <a:p>
                <a:pPr marL="457200" indent="-457200">
                  <a:lnSpc>
                    <a:spcPct val="90000"/>
                  </a:lnSpc>
                  <a:spcAft>
                    <a:spcPts val="600"/>
                  </a:spcAft>
                  <a:buFont typeface="Arial" panose="020B0604020202020204" pitchFamily="34" charset="0"/>
                  <a:buChar char="•"/>
                </a:pPr>
                <a:r>
                  <a:rPr lang="en-US" sz="3200" dirty="0" smtClean="0">
                    <a:gradFill>
                      <a:gsLst>
                        <a:gs pos="2917">
                          <a:schemeClr val="tx1"/>
                        </a:gs>
                        <a:gs pos="30000">
                          <a:schemeClr val="tx1"/>
                        </a:gs>
                      </a:gsLst>
                      <a:lin ang="5400000" scaled="0"/>
                    </a:gradFill>
                  </a:rPr>
                  <a:t>Repeat a few passes of this</a:t>
                </a:r>
              </a:p>
              <a:p>
                <a:pPr marL="457200" indent="-457200">
                  <a:lnSpc>
                    <a:spcPct val="90000"/>
                  </a:lnSpc>
                  <a:spcAft>
                    <a:spcPts val="600"/>
                  </a:spcAft>
                  <a:buFont typeface="Arial" panose="020B0604020202020204" pitchFamily="34" charset="0"/>
                  <a:buChar char="•"/>
                </a:pPr>
                <a:endParaRPr lang="en-US" sz="3200" dirty="0" smtClean="0">
                  <a:gradFill>
                    <a:gsLst>
                      <a:gs pos="2917">
                        <a:schemeClr val="tx1"/>
                      </a:gs>
                      <a:gs pos="30000">
                        <a:schemeClr val="tx1"/>
                      </a:gs>
                    </a:gsLst>
                    <a:lin ang="5400000" scaled="0"/>
                  </a:gra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36945" y="1097642"/>
                <a:ext cx="11277600" cy="6306342"/>
              </a:xfrm>
              <a:prstGeom prst="rect">
                <a:avLst/>
              </a:prstGeom>
              <a:blipFill rotWithShape="0">
                <a:blip r:embed="rId3"/>
                <a:stretch>
                  <a:fillRect/>
                </a:stretch>
              </a:blipFill>
            </p:spPr>
            <p:txBody>
              <a:bodyPr/>
              <a:lstStyle/>
              <a:p>
                <a:r>
                  <a:rPr lang="en-US">
                    <a:noFill/>
                  </a:rPr>
                  <a:t> </a:t>
                </a:r>
              </a:p>
            </p:txBody>
          </p:sp>
        </mc:Fallback>
      </mc:AlternateContent>
      <p:sp>
        <p:nvSpPr>
          <p:cNvPr id="4" name="Title 1"/>
          <p:cNvSpPr>
            <a:spLocks noGrp="1"/>
          </p:cNvSpPr>
          <p:nvPr>
            <p:ph type="title"/>
          </p:nvPr>
        </p:nvSpPr>
        <p:spPr>
          <a:xfrm>
            <a:off x="303971" y="144462"/>
            <a:ext cx="11889564" cy="917575"/>
          </a:xfrm>
        </p:spPr>
        <p:txBody>
          <a:bodyPr/>
          <a:lstStyle/>
          <a:p>
            <a:r>
              <a:rPr lang="en-US" dirty="0" smtClean="0">
                <a:solidFill>
                  <a:srgbClr val="00B050"/>
                </a:solidFill>
              </a:rPr>
              <a:t>Forming word phrases</a:t>
            </a:r>
            <a:endParaRPr lang="en-US" i="1" noProof="0" dirty="0">
              <a:solidFill>
                <a:srgbClr val="00B050"/>
              </a:solidFill>
            </a:endParaRPr>
          </a:p>
        </p:txBody>
      </p:sp>
      <p:pic>
        <p:nvPicPr>
          <p:cNvPr id="2" name="Picture 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5437" y="3878262"/>
            <a:ext cx="5532120" cy="990600"/>
          </a:xfrm>
          <a:prstGeom prst="rect">
            <a:avLst/>
          </a:prstGeom>
        </p:spPr>
      </p:pic>
    </p:spTree>
    <p:extLst>
      <p:ext uri="{BB962C8B-B14F-4D97-AF65-F5344CB8AC3E}">
        <p14:creationId xmlns:p14="http://schemas.microsoft.com/office/powerpoint/2010/main" val="80943984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281883" y="1668462"/>
                <a:ext cx="11277600" cy="3859518"/>
              </a:xfrm>
              <a:prstGeom prst="rect">
                <a:avLst/>
              </a:prstGeom>
              <a:noFill/>
            </p:spPr>
            <p:txBody>
              <a:bodyPr wrap="square" lIns="182880" tIns="146304" rIns="182880" bIns="146304" rtlCol="0">
                <a:spAutoFit/>
              </a:bodyPr>
              <a:lstStyle/>
              <a:p>
                <a:pPr>
                  <a:lnSpc>
                    <a:spcPct val="90000"/>
                  </a:lnSpc>
                  <a:spcAft>
                    <a:spcPts val="600"/>
                  </a:spcAft>
                </a:pPr>
                <a:r>
                  <a:rPr lang="en-US" sz="3200" dirty="0" smtClean="0">
                    <a:gradFill>
                      <a:gsLst>
                        <a:gs pos="2917">
                          <a:schemeClr val="tx1"/>
                        </a:gs>
                        <a:gs pos="30000">
                          <a:schemeClr val="tx1"/>
                        </a:gs>
                      </a:gsLst>
                      <a:lin ang="5400000" scaled="0"/>
                    </a:gradFill>
                  </a:rPr>
                  <a:t>Discard a word </a:t>
                </a:r>
                <a14:m>
                  <m:oMath xmlns:m="http://schemas.openxmlformats.org/officeDocument/2006/math">
                    <m:sSub>
                      <m:sSubPr>
                        <m:ctrlPr>
                          <a:rPr lang="en-US" sz="3200" b="0" i="1" smtClean="0">
                            <a:gradFill>
                              <a:gsLst>
                                <a:gs pos="2917">
                                  <a:schemeClr val="tx1"/>
                                </a:gs>
                                <a:gs pos="30000">
                                  <a:schemeClr val="tx1"/>
                                </a:gs>
                              </a:gsLst>
                              <a:lin ang="5400000" scaled="0"/>
                            </a:gradFill>
                            <a:latin typeface="Cambria Math" panose="02040503050406030204" pitchFamily="18" charset="0"/>
                          </a:rPr>
                        </m:ctrlPr>
                      </m:sSubPr>
                      <m:e>
                        <m:r>
                          <a:rPr lang="en-US" sz="3200" b="0" i="1" smtClean="0">
                            <a:gradFill>
                              <a:gsLst>
                                <a:gs pos="2917">
                                  <a:schemeClr val="tx1"/>
                                </a:gs>
                                <a:gs pos="30000">
                                  <a:schemeClr val="tx1"/>
                                </a:gs>
                              </a:gsLst>
                              <a:lin ang="5400000" scaled="0"/>
                            </a:gradFill>
                            <a:latin typeface="Cambria Math" panose="02040503050406030204" pitchFamily="18" charset="0"/>
                          </a:rPr>
                          <m:t>𝑤</m:t>
                        </m:r>
                      </m:e>
                      <m:sub>
                        <m:r>
                          <a:rPr lang="en-US" sz="3200" b="0" i="1" smtClean="0">
                            <a:gradFill>
                              <a:gsLst>
                                <a:gs pos="2917">
                                  <a:schemeClr val="tx1"/>
                                </a:gs>
                                <a:gs pos="30000">
                                  <a:schemeClr val="tx1"/>
                                </a:gs>
                              </a:gsLst>
                              <a:lin ang="5400000" scaled="0"/>
                            </a:gradFill>
                            <a:latin typeface="Cambria Math" panose="02040503050406030204" pitchFamily="18" charset="0"/>
                          </a:rPr>
                          <m:t>𝑖</m:t>
                        </m:r>
                      </m:sub>
                    </m:sSub>
                  </m:oMath>
                </a14:m>
                <a:r>
                  <a:rPr lang="en-US" sz="3200" dirty="0" smtClean="0">
                    <a:gradFill>
                      <a:gsLst>
                        <a:gs pos="2917">
                          <a:schemeClr val="tx1"/>
                        </a:gs>
                        <a:gs pos="30000">
                          <a:schemeClr val="tx1"/>
                        </a:gs>
                      </a:gsLst>
                      <a:lin ang="5400000" scaled="0"/>
                    </a:gradFill>
                  </a:rPr>
                  <a:t> with probability</a:t>
                </a: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endParaRPr lang="en-US" sz="3200" dirty="0" smtClean="0">
                  <a:gradFill>
                    <a:gsLst>
                      <a:gs pos="2917">
                        <a:schemeClr val="tx1"/>
                      </a:gs>
                      <a:gs pos="30000">
                        <a:schemeClr val="tx1"/>
                      </a:gs>
                    </a:gsLst>
                    <a:lin ang="5400000" scaled="0"/>
                  </a:gradFill>
                </a:endParaRP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endParaRPr lang="en-US" sz="3200" dirty="0" smtClean="0">
                  <a:gradFill>
                    <a:gsLst>
                      <a:gs pos="2917">
                        <a:schemeClr val="tx1"/>
                      </a:gs>
                      <a:gs pos="30000">
                        <a:schemeClr val="tx1"/>
                      </a:gs>
                    </a:gsLst>
                    <a:lin ang="5400000" scaled="0"/>
                  </a:gradFill>
                </a:endParaRPr>
              </a:p>
              <a:p>
                <a:pPr>
                  <a:lnSpc>
                    <a:spcPct val="90000"/>
                  </a:lnSpc>
                  <a:spcAft>
                    <a:spcPts val="600"/>
                  </a:spcAft>
                </a:pPr>
                <a:endParaRPr lang="en-US" sz="3200" dirty="0">
                  <a:gradFill>
                    <a:gsLst>
                      <a:gs pos="2917">
                        <a:schemeClr val="tx1"/>
                      </a:gs>
                      <a:gs pos="30000">
                        <a:schemeClr val="tx1"/>
                      </a:gs>
                    </a:gsLst>
                    <a:lin ang="5400000" scaled="0"/>
                  </a:gradFill>
                </a:endParaRPr>
              </a:p>
              <a:p>
                <a:pPr>
                  <a:lnSpc>
                    <a:spcPct val="90000"/>
                  </a:lnSpc>
                  <a:spcAft>
                    <a:spcPts val="600"/>
                  </a:spcAft>
                </a:pPr>
                <a:r>
                  <a:rPr lang="en-US" sz="3200" dirty="0">
                    <a:gradFill>
                      <a:gsLst>
                        <a:gs pos="2917">
                          <a:schemeClr val="tx1"/>
                        </a:gs>
                        <a:gs pos="30000">
                          <a:schemeClr val="tx1"/>
                        </a:gs>
                      </a:gsLst>
                      <a:lin ang="5400000" scaled="0"/>
                    </a:gradFill>
                  </a:rPr>
                  <a:t>w</a:t>
                </a:r>
                <a:r>
                  <a:rPr lang="en-US" sz="3200" dirty="0" smtClean="0">
                    <a:gradFill>
                      <a:gsLst>
                        <a:gs pos="2917">
                          <a:schemeClr val="tx1"/>
                        </a:gs>
                        <a:gs pos="30000">
                          <a:schemeClr val="tx1"/>
                        </a:gs>
                      </a:gsLst>
                      <a:lin ang="5400000" scaled="0"/>
                    </a:gradFill>
                  </a:rPr>
                  <a:t>here </a:t>
                </a:r>
                <a14:m>
                  <m:oMath xmlns:m="http://schemas.openxmlformats.org/officeDocument/2006/math">
                    <m:r>
                      <a:rPr lang="en-US" sz="3200" b="0" i="1" smtClean="0">
                        <a:gradFill>
                          <a:gsLst>
                            <a:gs pos="2917">
                              <a:schemeClr val="tx1"/>
                            </a:gs>
                            <a:gs pos="30000">
                              <a:schemeClr val="tx1"/>
                            </a:gs>
                          </a:gsLst>
                          <a:lin ang="5400000" scaled="0"/>
                        </a:gradFill>
                        <a:latin typeface="Cambria Math" panose="02040503050406030204" pitchFamily="18" charset="0"/>
                      </a:rPr>
                      <m:t>𝑓</m:t>
                    </m:r>
                    <m:r>
                      <a:rPr lang="en-US" sz="3200" b="0" i="1" smtClean="0">
                        <a:gradFill>
                          <a:gsLst>
                            <a:gs pos="2917">
                              <a:schemeClr val="tx1"/>
                            </a:gs>
                            <a:gs pos="30000">
                              <a:schemeClr val="tx1"/>
                            </a:gs>
                          </a:gsLst>
                          <a:lin ang="5400000" scaled="0"/>
                        </a:gradFill>
                        <a:latin typeface="Cambria Math" panose="02040503050406030204" pitchFamily="18" charset="0"/>
                      </a:rPr>
                      <m:t>(</m:t>
                    </m:r>
                    <m:sSub>
                      <m:sSubPr>
                        <m:ctrlPr>
                          <a:rPr lang="en-US" sz="3200" b="0" i="1" smtClean="0">
                            <a:gradFill>
                              <a:gsLst>
                                <a:gs pos="2917">
                                  <a:schemeClr val="tx1"/>
                                </a:gs>
                                <a:gs pos="30000">
                                  <a:schemeClr val="tx1"/>
                                </a:gs>
                              </a:gsLst>
                              <a:lin ang="5400000" scaled="0"/>
                            </a:gradFill>
                            <a:latin typeface="Cambria Math" panose="02040503050406030204" pitchFamily="18" charset="0"/>
                          </a:rPr>
                        </m:ctrlPr>
                      </m:sSubPr>
                      <m:e>
                        <m:r>
                          <a:rPr lang="en-US" sz="3200" b="0" i="1" smtClean="0">
                            <a:gradFill>
                              <a:gsLst>
                                <a:gs pos="2917">
                                  <a:schemeClr val="tx1"/>
                                </a:gs>
                                <a:gs pos="30000">
                                  <a:schemeClr val="tx1"/>
                                </a:gs>
                              </a:gsLst>
                              <a:lin ang="5400000" scaled="0"/>
                            </a:gradFill>
                            <a:latin typeface="Cambria Math" panose="02040503050406030204" pitchFamily="18" charset="0"/>
                          </a:rPr>
                          <m:t>𝑤</m:t>
                        </m:r>
                      </m:e>
                      <m:sub>
                        <m:r>
                          <a:rPr lang="en-US" sz="3200" b="0" i="1" smtClean="0">
                            <a:gradFill>
                              <a:gsLst>
                                <a:gs pos="2917">
                                  <a:schemeClr val="tx1"/>
                                </a:gs>
                                <a:gs pos="30000">
                                  <a:schemeClr val="tx1"/>
                                </a:gs>
                              </a:gsLst>
                              <a:lin ang="5400000" scaled="0"/>
                            </a:gradFill>
                            <a:latin typeface="Cambria Math" panose="02040503050406030204" pitchFamily="18" charset="0"/>
                          </a:rPr>
                          <m:t>𝑖</m:t>
                        </m:r>
                      </m:sub>
                    </m:sSub>
                    <m:r>
                      <a:rPr lang="en-US" sz="3200" b="0" i="1" smtClean="0">
                        <a:gradFill>
                          <a:gsLst>
                            <a:gs pos="2917">
                              <a:schemeClr val="tx1"/>
                            </a:gs>
                            <a:gs pos="30000">
                              <a:schemeClr val="tx1"/>
                            </a:gs>
                          </a:gsLst>
                          <a:lin ang="5400000" scaled="0"/>
                        </a:gradFill>
                        <a:latin typeface="Cambria Math" panose="02040503050406030204" pitchFamily="18" charset="0"/>
                      </a:rPr>
                      <m:t>)</m:t>
                    </m:r>
                  </m:oMath>
                </a14:m>
                <a:r>
                  <a:rPr lang="en-US" sz="3200" dirty="0" smtClean="0">
                    <a:gradFill>
                      <a:gsLst>
                        <a:gs pos="2917">
                          <a:schemeClr val="tx1"/>
                        </a:gs>
                        <a:gs pos="30000">
                          <a:schemeClr val="tx1"/>
                        </a:gs>
                      </a:gsLst>
                      <a:lin ang="5400000" scaled="0"/>
                    </a:gradFill>
                  </a:rPr>
                  <a:t> is the frequency of word </a:t>
                </a:r>
                <a14:m>
                  <m:oMath xmlns:m="http://schemas.openxmlformats.org/officeDocument/2006/math">
                    <m:sSub>
                      <m:sSubPr>
                        <m:ctrlPr>
                          <a:rPr lang="en-US" sz="3200" b="0" i="1" smtClean="0">
                            <a:gradFill>
                              <a:gsLst>
                                <a:gs pos="2917">
                                  <a:schemeClr val="tx1"/>
                                </a:gs>
                                <a:gs pos="30000">
                                  <a:schemeClr val="tx1"/>
                                </a:gs>
                              </a:gsLst>
                              <a:lin ang="5400000" scaled="0"/>
                            </a:gradFill>
                            <a:latin typeface="Cambria Math" panose="02040503050406030204" pitchFamily="18" charset="0"/>
                          </a:rPr>
                        </m:ctrlPr>
                      </m:sSubPr>
                      <m:e>
                        <m:r>
                          <a:rPr lang="en-US" sz="3200" b="0" i="1" smtClean="0">
                            <a:gradFill>
                              <a:gsLst>
                                <a:gs pos="2917">
                                  <a:schemeClr val="tx1"/>
                                </a:gs>
                                <a:gs pos="30000">
                                  <a:schemeClr val="tx1"/>
                                </a:gs>
                              </a:gsLst>
                              <a:lin ang="5400000" scaled="0"/>
                            </a:gradFill>
                            <a:latin typeface="Cambria Math" panose="02040503050406030204" pitchFamily="18" charset="0"/>
                          </a:rPr>
                          <m:t>𝑤</m:t>
                        </m:r>
                      </m:e>
                      <m:sub>
                        <m:r>
                          <a:rPr lang="en-US" sz="3200" b="0" i="1" smtClean="0">
                            <a:gradFill>
                              <a:gsLst>
                                <a:gs pos="2917">
                                  <a:schemeClr val="tx1"/>
                                </a:gs>
                                <a:gs pos="30000">
                                  <a:schemeClr val="tx1"/>
                                </a:gs>
                              </a:gsLst>
                              <a:lin ang="5400000" scaled="0"/>
                            </a:gradFill>
                            <a:latin typeface="Cambria Math" panose="02040503050406030204" pitchFamily="18" charset="0"/>
                          </a:rPr>
                          <m:t>𝑖</m:t>
                        </m:r>
                      </m:sub>
                    </m:sSub>
                  </m:oMath>
                </a14:m>
                <a:r>
                  <a:rPr lang="en-US" sz="3200" dirty="0" smtClean="0">
                    <a:gradFill>
                      <a:gsLst>
                        <a:gs pos="2917">
                          <a:schemeClr val="tx1"/>
                        </a:gs>
                        <a:gs pos="30000">
                          <a:schemeClr val="tx1"/>
                        </a:gs>
                      </a:gsLst>
                      <a:lin ang="5400000" scaled="0"/>
                    </a:gradFill>
                  </a:rPr>
                  <a:t> and </a:t>
                </a:r>
                <a14:m>
                  <m:oMath xmlns:m="http://schemas.openxmlformats.org/officeDocument/2006/math">
                    <m:r>
                      <a:rPr lang="en-US" sz="3200" b="0" i="1" smtClean="0">
                        <a:gradFill>
                          <a:gsLst>
                            <a:gs pos="2917">
                              <a:schemeClr val="tx1"/>
                            </a:gs>
                            <a:gs pos="30000">
                              <a:schemeClr val="tx1"/>
                            </a:gs>
                          </a:gsLst>
                          <a:lin ang="5400000" scaled="0"/>
                        </a:gradFill>
                        <a:latin typeface="Cambria Math" panose="02040503050406030204" pitchFamily="18" charset="0"/>
                      </a:rPr>
                      <m:t>𝑡</m:t>
                    </m:r>
                  </m:oMath>
                </a14:m>
                <a:r>
                  <a:rPr lang="en-US" sz="3200" dirty="0" smtClean="0">
                    <a:gradFill>
                      <a:gsLst>
                        <a:gs pos="2917">
                          <a:schemeClr val="tx1"/>
                        </a:gs>
                        <a:gs pos="30000">
                          <a:schemeClr val="tx1"/>
                        </a:gs>
                      </a:gsLst>
                      <a:lin ang="5400000" scaled="0"/>
                    </a:gradFill>
                  </a:rPr>
                  <a:t> is a threshold</a:t>
                </a:r>
              </a:p>
            </p:txBody>
          </p:sp>
        </mc:Choice>
        <mc:Fallback xmlns="">
          <p:sp>
            <p:nvSpPr>
              <p:cNvPr id="3" name="TextBox 2"/>
              <p:cNvSpPr txBox="1">
                <a:spLocks noRot="1" noChangeAspect="1" noMove="1" noResize="1" noEditPoints="1" noAdjustHandles="1" noChangeArrowheads="1" noChangeShapeType="1" noTextEdit="1"/>
              </p:cNvSpPr>
              <p:nvPr/>
            </p:nvSpPr>
            <p:spPr>
              <a:xfrm>
                <a:off x="281883" y="1668462"/>
                <a:ext cx="11277600" cy="3859518"/>
              </a:xfrm>
              <a:prstGeom prst="rect">
                <a:avLst/>
              </a:prstGeom>
              <a:blipFill rotWithShape="0">
                <a:blip r:embed="rId3"/>
                <a:stretch>
                  <a:fillRect/>
                </a:stretch>
              </a:blipFill>
            </p:spPr>
            <p:txBody>
              <a:bodyPr/>
              <a:lstStyle/>
              <a:p>
                <a:r>
                  <a:rPr lang="en-US">
                    <a:noFill/>
                  </a:rPr>
                  <a:t> </a:t>
                </a:r>
              </a:p>
            </p:txBody>
          </p:sp>
        </mc:Fallback>
      </mc:AlternateContent>
      <p:sp>
        <p:nvSpPr>
          <p:cNvPr id="4" name="Title 1"/>
          <p:cNvSpPr>
            <a:spLocks noGrp="1"/>
          </p:cNvSpPr>
          <p:nvPr>
            <p:ph type="title"/>
          </p:nvPr>
        </p:nvSpPr>
        <p:spPr>
          <a:xfrm>
            <a:off x="274639" y="295274"/>
            <a:ext cx="11889564" cy="917575"/>
          </a:xfrm>
        </p:spPr>
        <p:txBody>
          <a:bodyPr/>
          <a:lstStyle/>
          <a:p>
            <a:r>
              <a:rPr lang="en-US" dirty="0" smtClean="0">
                <a:solidFill>
                  <a:srgbClr val="00B050"/>
                </a:solidFill>
              </a:rPr>
              <a:t>Down-sampling frequent words</a:t>
            </a:r>
            <a:endParaRPr lang="en-US" i="1" noProof="0" dirty="0">
              <a:solidFill>
                <a:srgbClr val="00B050"/>
              </a:solidFill>
            </a:endParaRPr>
          </a:p>
        </p:txBody>
      </p:sp>
      <p:pic>
        <p:nvPicPr>
          <p:cNvPr id="2" name="Picture 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0237" y="2811462"/>
            <a:ext cx="3645649" cy="1524000"/>
          </a:xfrm>
          <a:prstGeom prst="rect">
            <a:avLst/>
          </a:prstGeom>
        </p:spPr>
      </p:pic>
    </p:spTree>
    <p:extLst>
      <p:ext uri="{BB962C8B-B14F-4D97-AF65-F5344CB8AC3E}">
        <p14:creationId xmlns:p14="http://schemas.microsoft.com/office/powerpoint/2010/main" val="44673559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0037" y="2430462"/>
            <a:ext cx="9220198" cy="1371600"/>
          </a:xfrm>
        </p:spPr>
        <p:txBody>
          <a:bodyPr/>
          <a:lstStyle/>
          <a:p>
            <a:pPr algn="ctr"/>
            <a:r>
              <a:rPr lang="en-US" b="1" noProof="0" dirty="0" smtClean="0">
                <a:solidFill>
                  <a:srgbClr val="00B050"/>
                </a:solidFill>
              </a:rPr>
              <a:t>Distributional Semantic Models</a:t>
            </a:r>
            <a:br>
              <a:rPr lang="en-US" b="1" noProof="0" dirty="0" smtClean="0">
                <a:solidFill>
                  <a:srgbClr val="00B050"/>
                </a:solidFill>
              </a:rPr>
            </a:br>
            <a:r>
              <a:rPr lang="en-US" sz="4000" b="1" dirty="0" smtClean="0">
                <a:solidFill>
                  <a:srgbClr val="00B050"/>
                </a:solidFill>
              </a:rPr>
              <a:t>(aka Count Models)</a:t>
            </a:r>
            <a:endParaRPr lang="en-US" sz="4000" noProof="0" dirty="0">
              <a:solidFill>
                <a:srgbClr val="00B050"/>
              </a:solidFill>
            </a:endParaRPr>
          </a:p>
        </p:txBody>
      </p:sp>
    </p:spTree>
    <p:extLst>
      <p:ext uri="{BB962C8B-B14F-4D97-AF65-F5344CB8AC3E}">
        <p14:creationId xmlns:p14="http://schemas.microsoft.com/office/powerpoint/2010/main" val="80955233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55637" y="373062"/>
            <a:ext cx="9601200" cy="5927428"/>
          </a:xfrm>
          <a:prstGeom prst="rect">
            <a:avLst/>
          </a:prstGeom>
        </p:spPr>
      </p:pic>
      <p:sp>
        <p:nvSpPr>
          <p:cNvPr id="3" name="TextBox 2"/>
          <p:cNvSpPr txBox="1"/>
          <p:nvPr/>
        </p:nvSpPr>
        <p:spPr>
          <a:xfrm>
            <a:off x="32296" y="6292085"/>
            <a:ext cx="4332596"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solidFill>
                  <a:schemeClr val="accent6">
                    <a:lumMod val="50000"/>
                    <a:lumOff val="50000"/>
                  </a:schemeClr>
                </a:solidFill>
              </a:rPr>
              <a:t>* Thanks – </a:t>
            </a:r>
            <a:r>
              <a:rPr lang="en-US" sz="2000" dirty="0" err="1" smtClean="0">
                <a:solidFill>
                  <a:schemeClr val="accent6">
                    <a:lumMod val="50000"/>
                    <a:lumOff val="50000"/>
                  </a:schemeClr>
                </a:solidFill>
              </a:rPr>
              <a:t>Grefenstette</a:t>
            </a:r>
            <a:r>
              <a:rPr lang="en-US" sz="2000" dirty="0" smtClean="0">
                <a:solidFill>
                  <a:schemeClr val="accent6">
                    <a:lumMod val="50000"/>
                    <a:lumOff val="50000"/>
                  </a:schemeClr>
                </a:solidFill>
              </a:rPr>
              <a:t> et al (2014)</a:t>
            </a:r>
          </a:p>
        </p:txBody>
      </p:sp>
    </p:spTree>
    <p:extLst>
      <p:ext uri="{BB962C8B-B14F-4D97-AF65-F5344CB8AC3E}">
        <p14:creationId xmlns:p14="http://schemas.microsoft.com/office/powerpoint/2010/main" val="24111476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79437" y="373062"/>
            <a:ext cx="11353800" cy="6416874"/>
          </a:xfrm>
          <a:prstGeom prst="rect">
            <a:avLst/>
          </a:prstGeom>
        </p:spPr>
      </p:pic>
    </p:spTree>
    <p:extLst>
      <p:ext uri="{BB962C8B-B14F-4D97-AF65-F5344CB8AC3E}">
        <p14:creationId xmlns:p14="http://schemas.microsoft.com/office/powerpoint/2010/main" val="127410664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0837" y="1211262"/>
            <a:ext cx="11805138" cy="3657600"/>
          </a:xfrm>
          <a:prstGeom prst="rect">
            <a:avLst/>
          </a:prstGeom>
        </p:spPr>
      </p:pic>
    </p:spTree>
    <p:extLst>
      <p:ext uri="{BB962C8B-B14F-4D97-AF65-F5344CB8AC3E}">
        <p14:creationId xmlns:p14="http://schemas.microsoft.com/office/powerpoint/2010/main" val="316200699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27037" y="33428"/>
            <a:ext cx="11828680" cy="5867400"/>
          </a:xfrm>
          <a:prstGeom prst="rect">
            <a:avLst/>
          </a:prstGeom>
        </p:spPr>
      </p:pic>
      <p:sp>
        <p:nvSpPr>
          <p:cNvPr id="3" name="TextBox 2"/>
          <p:cNvSpPr txBox="1"/>
          <p:nvPr/>
        </p:nvSpPr>
        <p:spPr>
          <a:xfrm>
            <a:off x="753565" y="6088062"/>
            <a:ext cx="11175623"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chemeClr val="accent6">
                    <a:lumMod val="50000"/>
                    <a:lumOff val="50000"/>
                  </a:schemeClr>
                </a:solidFill>
              </a:rPr>
              <a:t>Context = the Grammatical relations of </a:t>
            </a:r>
            <a:r>
              <a:rPr lang="en-US" sz="2400" dirty="0" smtClean="0">
                <a:solidFill>
                  <a:srgbClr val="FF0000"/>
                </a:solidFill>
              </a:rPr>
              <a:t>the word </a:t>
            </a:r>
            <a:r>
              <a:rPr lang="en-US" sz="2400" dirty="0" smtClean="0">
                <a:solidFill>
                  <a:schemeClr val="accent6">
                    <a:lumMod val="50000"/>
                    <a:lumOff val="50000"/>
                  </a:schemeClr>
                </a:solidFill>
              </a:rPr>
              <a:t>to other words in the sentence</a:t>
            </a:r>
          </a:p>
        </p:txBody>
      </p:sp>
    </p:spTree>
    <p:extLst>
      <p:ext uri="{BB962C8B-B14F-4D97-AF65-F5344CB8AC3E}">
        <p14:creationId xmlns:p14="http://schemas.microsoft.com/office/powerpoint/2010/main" val="375679924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solidFill>
                  <a:srgbClr val="00B050"/>
                </a:solidFill>
              </a:rPr>
              <a:t>The problem</a:t>
            </a:r>
            <a:endParaRPr lang="en-US" noProof="0" dirty="0">
              <a:solidFill>
                <a:srgbClr val="00B050"/>
              </a:solidFill>
            </a:endParaRPr>
          </a:p>
        </p:txBody>
      </p:sp>
      <p:sp>
        <p:nvSpPr>
          <p:cNvPr id="3" name="Text Placeholder 2"/>
          <p:cNvSpPr>
            <a:spLocks noGrp="1"/>
          </p:cNvSpPr>
          <p:nvPr>
            <p:ph type="body" sz="quarter" idx="10"/>
          </p:nvPr>
        </p:nvSpPr>
        <p:spPr>
          <a:xfrm>
            <a:off x="579437" y="1668462"/>
            <a:ext cx="11048998" cy="4505849"/>
          </a:xfrm>
        </p:spPr>
        <p:txBody>
          <a:bodyPr/>
          <a:lstStyle/>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Model similarity between textual objects – </a:t>
            </a:r>
            <a:r>
              <a:rPr lang="en-US" sz="2400" i="1" dirty="0" smtClean="0">
                <a:gradFill>
                  <a:gsLst>
                    <a:gs pos="1250">
                      <a:srgbClr val="505050"/>
                    </a:gs>
                    <a:gs pos="100000">
                      <a:srgbClr val="505050"/>
                    </a:gs>
                  </a:gsLst>
                  <a:lin ang="5400000" scaled="0"/>
                </a:gradFill>
              </a:rPr>
              <a:t>words</a:t>
            </a:r>
            <a:r>
              <a:rPr lang="en-US" sz="2400" dirty="0" smtClean="0">
                <a:gradFill>
                  <a:gsLst>
                    <a:gs pos="1250">
                      <a:srgbClr val="505050"/>
                    </a:gs>
                    <a:gs pos="100000">
                      <a:srgbClr val="505050"/>
                    </a:gs>
                  </a:gsLst>
                  <a:lin ang="5400000" scaled="0"/>
                </a:gradFill>
              </a:rPr>
              <a:t>, </a:t>
            </a:r>
            <a:r>
              <a:rPr lang="en-US" sz="2400" i="1" dirty="0" smtClean="0">
                <a:gradFill>
                  <a:gsLst>
                    <a:gs pos="1250">
                      <a:srgbClr val="505050"/>
                    </a:gs>
                    <a:gs pos="100000">
                      <a:srgbClr val="505050"/>
                    </a:gs>
                  </a:gsLst>
                  <a:lin ang="5400000" scaled="0"/>
                </a:gradFill>
              </a:rPr>
              <a:t>sentences</a:t>
            </a:r>
            <a:r>
              <a:rPr lang="en-US" sz="2400" dirty="0" smtClean="0">
                <a:gradFill>
                  <a:gsLst>
                    <a:gs pos="1250">
                      <a:srgbClr val="505050"/>
                    </a:gs>
                    <a:gs pos="100000">
                      <a:srgbClr val="505050"/>
                    </a:gs>
                  </a:gsLst>
                  <a:lin ang="5400000" scaled="0"/>
                </a:gradFill>
              </a:rPr>
              <a:t>, </a:t>
            </a:r>
            <a:r>
              <a:rPr lang="en-US" sz="2400" i="1" dirty="0" smtClean="0">
                <a:gradFill>
                  <a:gsLst>
                    <a:gs pos="1250">
                      <a:srgbClr val="505050"/>
                    </a:gs>
                    <a:gs pos="100000">
                      <a:srgbClr val="505050"/>
                    </a:gs>
                  </a:gsLst>
                  <a:lin ang="5400000" scaled="0"/>
                </a:gradFill>
              </a:rPr>
              <a:t>documents</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This talk will focus on </a:t>
            </a:r>
            <a:r>
              <a:rPr lang="en-US" sz="2400" i="1" dirty="0" smtClean="0">
                <a:gradFill>
                  <a:gsLst>
                    <a:gs pos="1250">
                      <a:srgbClr val="505050"/>
                    </a:gs>
                    <a:gs pos="100000">
                      <a:srgbClr val="505050"/>
                    </a:gs>
                  </a:gsLst>
                  <a:lin ang="5400000" scaled="0"/>
                </a:gradFill>
              </a:rPr>
              <a:t>words</a:t>
            </a:r>
          </a:p>
          <a:p>
            <a:pPr marL="285750" lvl="1" indent="-285750">
              <a:buFont typeface="Arial" panose="020B0604020202020204" pitchFamily="34" charset="0"/>
              <a:buChar char="•"/>
            </a:pPr>
            <a:endParaRPr lang="en-US" sz="2400" i="1"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In NLP/CL literature this work has been discussed under the topic called </a:t>
            </a:r>
            <a:r>
              <a:rPr lang="en-US" sz="2400" i="1" dirty="0" smtClean="0">
                <a:gradFill>
                  <a:gsLst>
                    <a:gs pos="1250">
                      <a:srgbClr val="505050"/>
                    </a:gs>
                    <a:gs pos="100000">
                      <a:srgbClr val="505050"/>
                    </a:gs>
                  </a:gsLst>
                  <a:lin ang="5400000" scaled="0"/>
                </a:gradFill>
              </a:rPr>
              <a:t>Distributional Similarity Models </a:t>
            </a:r>
            <a:r>
              <a:rPr lang="en-US" sz="2400" dirty="0" smtClean="0">
                <a:gradFill>
                  <a:gsLst>
                    <a:gs pos="1250">
                      <a:srgbClr val="505050"/>
                    </a:gs>
                    <a:gs pos="100000">
                      <a:srgbClr val="505050"/>
                    </a:gs>
                  </a:gsLst>
                  <a:lin ang="5400000" scaled="0"/>
                </a:gradFill>
              </a:rPr>
              <a:t>(</a:t>
            </a:r>
            <a:r>
              <a:rPr lang="en-US" sz="2400" i="1" dirty="0" smtClean="0">
                <a:gradFill>
                  <a:gsLst>
                    <a:gs pos="1250">
                      <a:srgbClr val="505050"/>
                    </a:gs>
                    <a:gs pos="100000">
                      <a:srgbClr val="505050"/>
                    </a:gs>
                  </a:gsLst>
                  <a:lin ang="5400000" scaled="0"/>
                </a:gradFill>
              </a:rPr>
              <a:t>DSMs</a:t>
            </a:r>
            <a:r>
              <a:rPr lang="en-US" sz="2400" dirty="0" smtClean="0">
                <a:gradFill>
                  <a:gsLst>
                    <a:gs pos="1250">
                      <a:srgbClr val="505050"/>
                    </a:gs>
                    <a:gs pos="100000">
                      <a:srgbClr val="505050"/>
                    </a:gs>
                  </a:gsLst>
                  <a:lin ang="5400000" scaled="0"/>
                </a:gradFill>
              </a:rPr>
              <a:t>)</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Recently there has been exciting research in </a:t>
            </a:r>
            <a:r>
              <a:rPr lang="en-US" sz="2400" i="1" dirty="0" smtClean="0">
                <a:gradFill>
                  <a:gsLst>
                    <a:gs pos="1250">
                      <a:srgbClr val="505050"/>
                    </a:gs>
                    <a:gs pos="100000">
                      <a:srgbClr val="505050"/>
                    </a:gs>
                  </a:gsLst>
                  <a:lin ang="5400000" scaled="0"/>
                </a:gradFill>
              </a:rPr>
              <a:t>Neural models</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The aim of this talk is to give an overview of these models</a:t>
            </a: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p:txBody>
      </p:sp>
    </p:spTree>
    <p:extLst>
      <p:ext uri="{BB962C8B-B14F-4D97-AF65-F5344CB8AC3E}">
        <p14:creationId xmlns:p14="http://schemas.microsoft.com/office/powerpoint/2010/main" val="264512764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648" y="844095"/>
            <a:ext cx="8889993" cy="762000"/>
          </a:xfrm>
          <a:prstGeom prst="rect">
            <a:avLst/>
          </a:prstGeom>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3648" y="2049462"/>
            <a:ext cx="8734452" cy="4574655"/>
          </a:xfrm>
          <a:prstGeom prst="rect">
            <a:avLst/>
          </a:prstGeom>
        </p:spPr>
      </p:pic>
      <p:sp>
        <p:nvSpPr>
          <p:cNvPr id="8" name="TextBox 7"/>
          <p:cNvSpPr txBox="1"/>
          <p:nvPr/>
        </p:nvSpPr>
        <p:spPr>
          <a:xfrm>
            <a:off x="0" y="-19201"/>
            <a:ext cx="6995313" cy="849463"/>
          </a:xfrm>
          <a:prstGeom prst="rect">
            <a:avLst/>
          </a:prstGeom>
          <a:noFill/>
        </p:spPr>
        <p:txBody>
          <a:bodyPr wrap="none" lIns="182880" tIns="146304" rIns="182880" bIns="146304" rtlCol="0">
            <a:spAutoFit/>
          </a:bodyPr>
          <a:lstStyle/>
          <a:p>
            <a:pPr>
              <a:lnSpc>
                <a:spcPct val="90000"/>
              </a:lnSpc>
              <a:spcAft>
                <a:spcPts val="600"/>
              </a:spcAft>
            </a:pPr>
            <a:r>
              <a:rPr lang="en-US" sz="4000" dirty="0" smtClean="0">
                <a:solidFill>
                  <a:srgbClr val="00B050"/>
                </a:solidFill>
              </a:rPr>
              <a:t>Example describing contexts*</a:t>
            </a:r>
          </a:p>
        </p:txBody>
      </p:sp>
      <p:sp>
        <p:nvSpPr>
          <p:cNvPr id="5" name="TextBox 4"/>
          <p:cNvSpPr txBox="1"/>
          <p:nvPr/>
        </p:nvSpPr>
        <p:spPr>
          <a:xfrm>
            <a:off x="0" y="6495020"/>
            <a:ext cx="1892185"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solidFill>
                  <a:schemeClr val="accent6">
                    <a:lumMod val="50000"/>
                    <a:lumOff val="50000"/>
                  </a:schemeClr>
                </a:solidFill>
              </a:rPr>
              <a:t>* Clark (2015)</a:t>
            </a:r>
          </a:p>
        </p:txBody>
      </p:sp>
    </p:spTree>
    <p:extLst>
      <p:ext uri="{BB962C8B-B14F-4D97-AF65-F5344CB8AC3E}">
        <p14:creationId xmlns:p14="http://schemas.microsoft.com/office/powerpoint/2010/main" val="385350630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Weighting of context elements</a:t>
            </a:r>
            <a:endParaRPr lang="en-US" noProof="0" dirty="0">
              <a:solidFill>
                <a:srgbClr val="00B050"/>
              </a:solidFill>
            </a:endParaRPr>
          </a:p>
        </p:txBody>
      </p:sp>
      <p:sp>
        <p:nvSpPr>
          <p:cNvPr id="3" name="Text Placeholder 2"/>
          <p:cNvSpPr>
            <a:spLocks noGrp="1"/>
          </p:cNvSpPr>
          <p:nvPr>
            <p:ph type="body" sz="quarter" idx="10"/>
          </p:nvPr>
        </p:nvSpPr>
        <p:spPr>
          <a:xfrm>
            <a:off x="579437" y="1439862"/>
            <a:ext cx="11048998" cy="5503045"/>
          </a:xfrm>
        </p:spPr>
        <p:txBody>
          <a:bodyPr/>
          <a:lstStyle/>
          <a:p>
            <a:pPr marL="285750" lvl="1" indent="-285750">
              <a:buFont typeface="Arial" panose="020B0604020202020204" pitchFamily="34" charset="0"/>
              <a:buChar char="•"/>
            </a:pPr>
            <a:r>
              <a:rPr lang="en-US" sz="2400" dirty="0">
                <a:gradFill>
                  <a:gsLst>
                    <a:gs pos="1250">
                      <a:srgbClr val="505050"/>
                    </a:gs>
                    <a:gs pos="100000">
                      <a:srgbClr val="505050"/>
                    </a:gs>
                  </a:gsLst>
                  <a:lin ang="5400000" scaled="0"/>
                </a:gradFill>
              </a:rPr>
              <a:t>Give more weight to </a:t>
            </a:r>
            <a:r>
              <a:rPr lang="en-US" sz="2400" dirty="0" smtClean="0">
                <a:gradFill>
                  <a:gsLst>
                    <a:gs pos="1250">
                      <a:srgbClr val="505050"/>
                    </a:gs>
                    <a:gs pos="100000">
                      <a:srgbClr val="505050"/>
                    </a:gs>
                  </a:gsLst>
                  <a:lin ang="5400000" scaled="0"/>
                </a:gradFill>
              </a:rPr>
              <a:t>surprising (rare) </a:t>
            </a:r>
            <a:r>
              <a:rPr lang="en-US" sz="2400" dirty="0">
                <a:gradFill>
                  <a:gsLst>
                    <a:gs pos="1250">
                      <a:srgbClr val="505050"/>
                    </a:gs>
                    <a:gs pos="100000">
                      <a:srgbClr val="505050"/>
                    </a:gs>
                  </a:gsLst>
                  <a:lin ang="5400000" scaled="0"/>
                </a:gradFill>
              </a:rPr>
              <a:t>contexts and less weight to </a:t>
            </a:r>
            <a:r>
              <a:rPr lang="en-US" sz="2400" dirty="0" smtClean="0">
                <a:gradFill>
                  <a:gsLst>
                    <a:gs pos="1250">
                      <a:srgbClr val="505050"/>
                    </a:gs>
                    <a:gs pos="100000">
                      <a:srgbClr val="505050"/>
                    </a:gs>
                  </a:gsLst>
                  <a:lin ang="5400000" scaled="0"/>
                </a:gradFill>
              </a:rPr>
              <a:t>expected (frequent) contexts</a:t>
            </a:r>
          </a:p>
          <a:p>
            <a:pPr marL="514350" lvl="2"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Example: For the word </a:t>
            </a:r>
            <a:r>
              <a:rPr lang="en-US" sz="2400" i="1" dirty="0" smtClean="0">
                <a:gradFill>
                  <a:gsLst>
                    <a:gs pos="1250">
                      <a:srgbClr val="505050"/>
                    </a:gs>
                    <a:gs pos="100000">
                      <a:srgbClr val="505050"/>
                    </a:gs>
                  </a:gsLst>
                  <a:lin ang="5400000" scaled="0"/>
                </a:gradFill>
              </a:rPr>
              <a:t>rat</a:t>
            </a:r>
            <a:r>
              <a:rPr lang="en-US" sz="2400" dirty="0" smtClean="0">
                <a:gradFill>
                  <a:gsLst>
                    <a:gs pos="1250">
                      <a:srgbClr val="505050"/>
                    </a:gs>
                    <a:gs pos="100000">
                      <a:srgbClr val="505050"/>
                    </a:gs>
                  </a:gsLst>
                  <a:lin ang="5400000" scaled="0"/>
                </a:gradFill>
              </a:rPr>
              <a:t>, the contexts </a:t>
            </a:r>
            <a:r>
              <a:rPr lang="en-US" sz="2400" i="1" dirty="0" smtClean="0">
                <a:gradFill>
                  <a:gsLst>
                    <a:gs pos="1250">
                      <a:srgbClr val="505050"/>
                    </a:gs>
                    <a:gs pos="100000">
                      <a:srgbClr val="505050"/>
                    </a:gs>
                  </a:gsLst>
                  <a:lin ang="5400000" scaled="0"/>
                </a:gradFill>
              </a:rPr>
              <a:t>dissect</a:t>
            </a:r>
            <a:r>
              <a:rPr lang="en-US" sz="2400" dirty="0" smtClean="0">
                <a:gradFill>
                  <a:gsLst>
                    <a:gs pos="1250">
                      <a:srgbClr val="505050"/>
                    </a:gs>
                    <a:gs pos="100000">
                      <a:srgbClr val="505050"/>
                    </a:gs>
                  </a:gsLst>
                  <a:lin ang="5400000" scaled="0"/>
                </a:gradFill>
              </a:rPr>
              <a:t> and </a:t>
            </a:r>
            <a:r>
              <a:rPr lang="en-US" sz="2400" i="1" dirty="0" smtClean="0">
                <a:gradFill>
                  <a:gsLst>
                    <a:gs pos="1250">
                      <a:srgbClr val="505050"/>
                    </a:gs>
                    <a:gs pos="100000">
                      <a:srgbClr val="505050"/>
                    </a:gs>
                  </a:gsLst>
                  <a:lin ang="5400000" scaled="0"/>
                </a:gradFill>
              </a:rPr>
              <a:t>exterminate</a:t>
            </a:r>
            <a:r>
              <a:rPr lang="en-US" sz="2400" dirty="0" smtClean="0">
                <a:gradFill>
                  <a:gsLst>
                    <a:gs pos="1250">
                      <a:srgbClr val="505050"/>
                    </a:gs>
                    <a:gs pos="100000">
                      <a:srgbClr val="505050"/>
                    </a:gs>
                  </a:gsLst>
                  <a:lin ang="5400000" scaled="0"/>
                </a:gradFill>
              </a:rPr>
              <a:t> are more discriminative than words such as </a:t>
            </a:r>
            <a:r>
              <a:rPr lang="en-US" sz="2400" i="1" dirty="0" smtClean="0">
                <a:gradFill>
                  <a:gsLst>
                    <a:gs pos="1250">
                      <a:srgbClr val="505050"/>
                    </a:gs>
                    <a:gs pos="100000">
                      <a:srgbClr val="505050"/>
                    </a:gs>
                  </a:gsLst>
                  <a:lin ang="5400000" scaled="0"/>
                </a:gradFill>
              </a:rPr>
              <a:t>have</a:t>
            </a:r>
            <a:r>
              <a:rPr lang="en-US" sz="2400" dirty="0" smtClean="0">
                <a:gradFill>
                  <a:gsLst>
                    <a:gs pos="1250">
                      <a:srgbClr val="505050"/>
                    </a:gs>
                    <a:gs pos="100000">
                      <a:srgbClr val="505050"/>
                    </a:gs>
                  </a:gsLst>
                  <a:lin ang="5400000" scaled="0"/>
                </a:gradFill>
              </a:rPr>
              <a:t> and </a:t>
            </a:r>
            <a:r>
              <a:rPr lang="en-US" sz="2400" i="1" dirty="0" smtClean="0">
                <a:gradFill>
                  <a:gsLst>
                    <a:gs pos="1250">
                      <a:srgbClr val="505050"/>
                    </a:gs>
                    <a:gs pos="100000">
                      <a:srgbClr val="505050"/>
                    </a:gs>
                  </a:gsLst>
                  <a:lin ang="5400000" scaled="0"/>
                </a:gradFill>
              </a:rPr>
              <a:t>like</a:t>
            </a:r>
            <a:endParaRPr lang="en-US" sz="2400" i="1"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One could use </a:t>
            </a:r>
            <a:r>
              <a:rPr lang="en-US" sz="2400" i="1" dirty="0" err="1" smtClean="0">
                <a:gradFill>
                  <a:gsLst>
                    <a:gs pos="1250">
                      <a:srgbClr val="505050"/>
                    </a:gs>
                    <a:gs pos="100000">
                      <a:srgbClr val="505050"/>
                    </a:gs>
                  </a:gsLst>
                  <a:lin ang="5400000" scaled="0"/>
                </a:gradFill>
              </a:rPr>
              <a:t>tf-idf</a:t>
            </a:r>
            <a:r>
              <a:rPr lang="en-US" sz="2400" dirty="0" smtClean="0">
                <a:gradFill>
                  <a:gsLst>
                    <a:gs pos="1250">
                      <a:srgbClr val="505050"/>
                    </a:gs>
                    <a:gs pos="100000">
                      <a:srgbClr val="505050"/>
                    </a:gs>
                  </a:gsLst>
                  <a:lin ang="5400000" scaled="0"/>
                </a:gradFill>
              </a:rPr>
              <a:t> ideas here</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a:gradFill>
                  <a:gsLst>
                    <a:gs pos="1250">
                      <a:srgbClr val="505050"/>
                    </a:gs>
                    <a:gs pos="100000">
                      <a:srgbClr val="505050"/>
                    </a:gs>
                  </a:gsLst>
                  <a:lin ang="5400000" scaled="0"/>
                </a:gradFill>
              </a:rPr>
              <a:t>A range of different tests of </a:t>
            </a:r>
            <a:r>
              <a:rPr lang="en-US" sz="2400" dirty="0" smtClean="0">
                <a:gradFill>
                  <a:gsLst>
                    <a:gs pos="1250">
                      <a:srgbClr val="505050"/>
                    </a:gs>
                    <a:gs pos="100000">
                      <a:srgbClr val="505050"/>
                    </a:gs>
                  </a:gsLst>
                  <a:lin ang="5400000" scaled="0"/>
                </a:gradFill>
              </a:rPr>
              <a:t>statistics </a:t>
            </a:r>
            <a:r>
              <a:rPr lang="en-US" sz="2400" dirty="0">
                <a:gradFill>
                  <a:gsLst>
                    <a:gs pos="1250">
                      <a:srgbClr val="505050"/>
                    </a:gs>
                    <a:gs pos="100000">
                      <a:srgbClr val="505050"/>
                    </a:gs>
                  </a:gsLst>
                  <a:lin ang="5400000" scaled="0"/>
                </a:gradFill>
              </a:rPr>
              <a:t>are </a:t>
            </a:r>
            <a:r>
              <a:rPr lang="en-US" sz="2400" dirty="0" smtClean="0">
                <a:gradFill>
                  <a:gsLst>
                    <a:gs pos="1250">
                      <a:srgbClr val="505050"/>
                    </a:gs>
                    <a:gs pos="100000">
                      <a:srgbClr val="505050"/>
                    </a:gs>
                  </a:gsLst>
                  <a:lin ang="5400000" scaled="0"/>
                </a:gradFill>
              </a:rPr>
              <a:t>used; </a:t>
            </a:r>
            <a:r>
              <a:rPr lang="en-US" sz="2400" dirty="0">
                <a:gradFill>
                  <a:gsLst>
                    <a:gs pos="1250">
                      <a:srgbClr val="505050"/>
                    </a:gs>
                    <a:gs pos="100000">
                      <a:srgbClr val="505050"/>
                    </a:gs>
                  </a:gsLst>
                  <a:lin ang="5400000" scaled="0"/>
                </a:gradFill>
              </a:rPr>
              <a:t>e.g. pointwise </a:t>
            </a:r>
            <a:r>
              <a:rPr lang="en-US" sz="2400" dirty="0" smtClean="0">
                <a:gradFill>
                  <a:gsLst>
                    <a:gs pos="1250">
                      <a:srgbClr val="505050"/>
                    </a:gs>
                    <a:gs pos="100000">
                      <a:srgbClr val="505050"/>
                    </a:gs>
                  </a:gsLst>
                  <a:lin ang="5400000" scaled="0"/>
                </a:gradFill>
              </a:rPr>
              <a:t>mutual Information (PMI), </a:t>
            </a:r>
            <a:r>
              <a:rPr lang="en-US" sz="2400" dirty="0">
                <a:gradFill>
                  <a:gsLst>
                    <a:gs pos="1250">
                      <a:srgbClr val="505050"/>
                    </a:gs>
                    <a:gs pos="100000">
                      <a:srgbClr val="505050"/>
                    </a:gs>
                  </a:gsLst>
                  <a:lin ang="5400000" scaled="0"/>
                </a:gradFill>
              </a:rPr>
              <a:t>log odds ratio</a:t>
            </a:r>
            <a:r>
              <a:rPr lang="en-US" sz="2400" dirty="0" smtClean="0">
                <a:gradFill>
                  <a:gsLst>
                    <a:gs pos="1250">
                      <a:srgbClr val="505050"/>
                    </a:gs>
                    <a:gs pos="100000">
                      <a:srgbClr val="505050"/>
                    </a:gs>
                  </a:gsLst>
                  <a:lin ang="5400000" scaled="0"/>
                </a:gradFill>
              </a:rPr>
              <a:t>, </a:t>
            </a:r>
            <a:r>
              <a:rPr lang="en-US" sz="2400" dirty="0">
                <a:gradFill>
                  <a:gsLst>
                    <a:gs pos="1250">
                      <a:srgbClr val="505050"/>
                    </a:gs>
                    <a:gs pos="100000">
                      <a:srgbClr val="505050"/>
                    </a:gs>
                  </a:gsLst>
                  <a:lin ang="5400000" scaled="0"/>
                </a:gradFill>
              </a:rPr>
              <a:t>t-test, log </a:t>
            </a:r>
            <a:r>
              <a:rPr lang="en-US" sz="2400" dirty="0" smtClean="0">
                <a:gradFill>
                  <a:gsLst>
                    <a:gs pos="1250">
                      <a:srgbClr val="505050"/>
                    </a:gs>
                    <a:gs pos="100000">
                      <a:srgbClr val="505050"/>
                    </a:gs>
                  </a:gsLst>
                  <a:lin ang="5400000" scaled="0"/>
                </a:gradFill>
              </a:rPr>
              <a:t>likelihood</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PMI and PPMI (Positive PMI) have shown up well in evaluations – see </a:t>
            </a:r>
            <a:r>
              <a:rPr lang="en-US" sz="2400" dirty="0" err="1" smtClean="0">
                <a:gradFill>
                  <a:gsLst>
                    <a:gs pos="1250">
                      <a:srgbClr val="505050"/>
                    </a:gs>
                    <a:gs pos="100000">
                      <a:srgbClr val="505050"/>
                    </a:gs>
                  </a:gsLst>
                  <a:lin ang="5400000" scaled="0"/>
                </a:gradFill>
              </a:rPr>
              <a:t>Bullinaria</a:t>
            </a:r>
            <a:r>
              <a:rPr lang="en-US" sz="2400" dirty="0" smtClean="0">
                <a:gradFill>
                  <a:gsLst>
                    <a:gs pos="1250">
                      <a:srgbClr val="505050"/>
                    </a:gs>
                    <a:gs pos="100000">
                      <a:srgbClr val="505050"/>
                    </a:gs>
                  </a:gsLst>
                  <a:lin ang="5400000" scaled="0"/>
                </a:gradFill>
              </a:rPr>
              <a:t> et al, 2011, 2012 for extensive computational experiments</a:t>
            </a:r>
          </a:p>
        </p:txBody>
      </p:sp>
    </p:spTree>
    <p:extLst>
      <p:ext uri="{BB962C8B-B14F-4D97-AF65-F5344CB8AC3E}">
        <p14:creationId xmlns:p14="http://schemas.microsoft.com/office/powerpoint/2010/main" val="105008376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8437" y="1363662"/>
            <a:ext cx="11871463" cy="3581400"/>
          </a:xfrm>
          <a:prstGeom prst="rect">
            <a:avLst/>
          </a:prstGeom>
        </p:spPr>
      </p:pic>
    </p:spTree>
    <p:extLst>
      <p:ext uri="{BB962C8B-B14F-4D97-AF65-F5344CB8AC3E}">
        <p14:creationId xmlns:p14="http://schemas.microsoft.com/office/powerpoint/2010/main" val="374980710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74637" y="291441"/>
            <a:ext cx="6781800" cy="54102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p:nvSpPr>
        <p:spPr bwMode="auto">
          <a:xfrm>
            <a:off x="460289" y="1598362"/>
            <a:ext cx="3657600" cy="2971800"/>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p:nvSpPr>
        <p:spPr bwMode="auto">
          <a:xfrm>
            <a:off x="2693200" y="1717570"/>
            <a:ext cx="3581400" cy="2971800"/>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7" name="TextBox 6"/>
              <p:cNvSpPr txBox="1"/>
              <p:nvPr/>
            </p:nvSpPr>
            <p:spPr>
              <a:xfrm>
                <a:off x="1404781" y="3459162"/>
                <a:ext cx="956544" cy="981807"/>
              </a:xfrm>
              <a:prstGeom prst="rect">
                <a:avLst/>
              </a:prstGeom>
              <a:noFill/>
            </p:spPr>
            <p:txBody>
              <a:bodyPr wrap="non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4400" b="0" i="1" smtClean="0">
                          <a:gradFill>
                            <a:gsLst>
                              <a:gs pos="2917">
                                <a:schemeClr val="tx1"/>
                              </a:gs>
                              <a:gs pos="30000">
                                <a:schemeClr val="tx1"/>
                              </a:gs>
                            </a:gsLst>
                            <a:lin ang="5400000" scaled="0"/>
                          </a:gradFill>
                          <a:latin typeface="Cambria Math" panose="02040503050406030204" pitchFamily="18" charset="0"/>
                        </a:rPr>
                        <m:t>𝑤</m:t>
                      </m:r>
                    </m:oMath>
                  </m:oMathPara>
                </a14:m>
                <a:endParaRPr lang="en-US" sz="4400" dirty="0" err="1" smtClean="0">
                  <a:gradFill>
                    <a:gsLst>
                      <a:gs pos="2917">
                        <a:schemeClr val="tx1"/>
                      </a:gs>
                      <a:gs pos="30000">
                        <a:schemeClr val="tx1"/>
                      </a:gs>
                    </a:gsLst>
                    <a:lin ang="5400000" scaled="0"/>
                  </a:gra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404781" y="3459162"/>
                <a:ext cx="956544" cy="981807"/>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759423" y="3548127"/>
                <a:ext cx="800796" cy="981807"/>
              </a:xfrm>
              <a:prstGeom prst="rect">
                <a:avLst/>
              </a:prstGeom>
              <a:noFill/>
            </p:spPr>
            <p:txBody>
              <a:bodyPr wrap="non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4400" b="0" i="1" smtClean="0">
                          <a:gradFill>
                            <a:gsLst>
                              <a:gs pos="2917">
                                <a:schemeClr val="tx1"/>
                              </a:gs>
                              <a:gs pos="30000">
                                <a:schemeClr val="tx1"/>
                              </a:gs>
                            </a:gsLst>
                            <a:lin ang="5400000" scaled="0"/>
                          </a:gradFill>
                          <a:latin typeface="Cambria Math" panose="02040503050406030204" pitchFamily="18" charset="0"/>
                        </a:rPr>
                        <m:t>𝑐</m:t>
                      </m:r>
                    </m:oMath>
                  </m:oMathPara>
                </a14:m>
                <a:endParaRPr lang="en-US" sz="4400" dirty="0" err="1" smtClean="0">
                  <a:gradFill>
                    <a:gsLst>
                      <a:gs pos="2917">
                        <a:schemeClr val="tx1"/>
                      </a:gs>
                      <a:gs pos="30000">
                        <a:schemeClr val="tx1"/>
                      </a:gs>
                    </a:gsLst>
                    <a:lin ang="5400000" scaled="0"/>
                  </a:gra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759423" y="3548127"/>
                <a:ext cx="800796" cy="981807"/>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855371" y="2712566"/>
                <a:ext cx="1443600" cy="981807"/>
              </a:xfrm>
              <a:prstGeom prst="rect">
                <a:avLst/>
              </a:prstGeom>
              <a:noFill/>
            </p:spPr>
            <p:txBody>
              <a:bodyPr wrap="non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4400" b="0" i="1" smtClean="0">
                          <a:gradFill>
                            <a:gsLst>
                              <a:gs pos="2917">
                                <a:schemeClr val="tx1"/>
                              </a:gs>
                              <a:gs pos="30000">
                                <a:schemeClr val="tx1"/>
                              </a:gs>
                            </a:gsLst>
                            <a:lin ang="5400000" scaled="0"/>
                          </a:gradFill>
                          <a:latin typeface="Cambria Math" panose="02040503050406030204" pitchFamily="18" charset="0"/>
                        </a:rPr>
                        <m:t>𝑤</m:t>
                      </m:r>
                      <m:r>
                        <a:rPr lang="en-US" sz="4400" b="0" i="1" smtClean="0">
                          <a:gradFill>
                            <a:gsLst>
                              <a:gs pos="2917">
                                <a:schemeClr val="tx1"/>
                              </a:gs>
                              <a:gs pos="30000">
                                <a:schemeClr val="tx1"/>
                              </a:gs>
                            </a:gsLst>
                            <a:lin ang="5400000" scaled="0"/>
                          </a:gradFill>
                          <a:latin typeface="Cambria Math" panose="02040503050406030204" pitchFamily="18" charset="0"/>
                        </a:rPr>
                        <m:t>,</m:t>
                      </m:r>
                      <m:r>
                        <a:rPr lang="en-US" sz="4400" b="0" i="1" smtClean="0">
                          <a:gradFill>
                            <a:gsLst>
                              <a:gs pos="2917">
                                <a:schemeClr val="tx1"/>
                              </a:gs>
                              <a:gs pos="30000">
                                <a:schemeClr val="tx1"/>
                              </a:gs>
                            </a:gsLst>
                            <a:lin ang="5400000" scaled="0"/>
                          </a:gradFill>
                          <a:latin typeface="Cambria Math" panose="02040503050406030204" pitchFamily="18" charset="0"/>
                        </a:rPr>
                        <m:t>𝑐</m:t>
                      </m:r>
                    </m:oMath>
                  </m:oMathPara>
                </a14:m>
                <a:endParaRPr lang="en-US" sz="4400" dirty="0" err="1" smtClean="0">
                  <a:gradFill>
                    <a:gsLst>
                      <a:gs pos="2917">
                        <a:schemeClr val="tx1"/>
                      </a:gs>
                      <a:gs pos="30000">
                        <a:schemeClr val="tx1"/>
                      </a:gs>
                    </a:gsLst>
                    <a:lin ang="5400000" scaled="0"/>
                  </a:gra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855371" y="2712566"/>
                <a:ext cx="1443600" cy="981807"/>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125541" y="4702807"/>
                <a:ext cx="930896" cy="981807"/>
              </a:xfrm>
              <a:prstGeom prst="rect">
                <a:avLst/>
              </a:prstGeom>
              <a:noFill/>
            </p:spPr>
            <p:txBody>
              <a:bodyPr wrap="non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4400" b="0" i="1" smtClean="0">
                          <a:gradFill>
                            <a:gsLst>
                              <a:gs pos="2917">
                                <a:schemeClr val="tx1"/>
                              </a:gs>
                              <a:gs pos="30000">
                                <a:schemeClr val="tx1"/>
                              </a:gs>
                            </a:gsLst>
                            <a:lin ang="5400000" scaled="0"/>
                          </a:gradFill>
                          <a:latin typeface="Cambria Math" panose="02040503050406030204" pitchFamily="18" charset="0"/>
                        </a:rPr>
                        <m:t>𝐷</m:t>
                      </m:r>
                    </m:oMath>
                  </m:oMathPara>
                </a14:m>
                <a:endParaRPr lang="en-US" sz="4400" dirty="0" err="1" smtClean="0">
                  <a:gradFill>
                    <a:gsLst>
                      <a:gs pos="2917">
                        <a:schemeClr val="tx1"/>
                      </a:gs>
                      <a:gs pos="30000">
                        <a:schemeClr val="tx1"/>
                      </a:gs>
                    </a:gsLst>
                    <a:lin ang="5400000" scaled="0"/>
                  </a:gra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125541" y="4702807"/>
                <a:ext cx="930896" cy="981807"/>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25145" y="5940057"/>
                <a:ext cx="10269927" cy="981807"/>
              </a:xfrm>
              <a:prstGeom prst="rect">
                <a:avLst/>
              </a:prstGeom>
              <a:noFill/>
            </p:spPr>
            <p:txBody>
              <a:bodyPr wrap="non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4400" b="0" i="1" smtClean="0">
                          <a:gradFill>
                            <a:gsLst>
                              <a:gs pos="2917">
                                <a:schemeClr val="tx1"/>
                              </a:gs>
                              <a:gs pos="30000">
                                <a:schemeClr val="tx1"/>
                              </a:gs>
                            </a:gsLst>
                            <a:lin ang="5400000" scaled="0"/>
                          </a:gradFill>
                          <a:latin typeface="Cambria Math" panose="02040503050406030204" pitchFamily="18" charset="0"/>
                        </a:rPr>
                        <m:t>𝑃𝑀𝐼</m:t>
                      </m:r>
                      <m:r>
                        <a:rPr lang="en-US" sz="4400" b="0" i="1" smtClean="0">
                          <a:gradFill>
                            <a:gsLst>
                              <a:gs pos="2917">
                                <a:schemeClr val="tx1"/>
                              </a:gs>
                              <a:gs pos="30000">
                                <a:schemeClr val="tx1"/>
                              </a:gs>
                            </a:gsLst>
                            <a:lin ang="5400000" scaled="0"/>
                          </a:gradFill>
                          <a:latin typeface="Cambria Math" panose="02040503050406030204" pitchFamily="18" charset="0"/>
                        </a:rPr>
                        <m:t>=</m:t>
                      </m:r>
                      <m:func>
                        <m:funcPr>
                          <m:ctrlPr>
                            <a:rPr lang="en-US" sz="4400" b="0" i="1" smtClean="0">
                              <a:gradFill>
                                <a:gsLst>
                                  <a:gs pos="2917">
                                    <a:schemeClr val="tx1"/>
                                  </a:gs>
                                  <a:gs pos="30000">
                                    <a:schemeClr val="tx1"/>
                                  </a:gs>
                                </a:gsLst>
                                <a:lin ang="5400000" scaled="0"/>
                              </a:gradFill>
                              <a:latin typeface="Cambria Math" panose="02040503050406030204" pitchFamily="18" charset="0"/>
                            </a:rPr>
                          </m:ctrlPr>
                        </m:funcPr>
                        <m:fName>
                          <m:r>
                            <m:rPr>
                              <m:sty m:val="p"/>
                            </m:rPr>
                            <a:rPr lang="en-US" sz="4400" b="0" i="0" smtClean="0">
                              <a:gradFill>
                                <a:gsLst>
                                  <a:gs pos="2917">
                                    <a:schemeClr val="tx1"/>
                                  </a:gs>
                                  <a:gs pos="30000">
                                    <a:schemeClr val="tx1"/>
                                  </a:gs>
                                </a:gsLst>
                                <a:lin ang="5400000" scaled="0"/>
                              </a:gradFill>
                              <a:latin typeface="Cambria Math" panose="02040503050406030204" pitchFamily="18" charset="0"/>
                            </a:rPr>
                            <m:t>log</m:t>
                          </m:r>
                        </m:fName>
                        <m:e>
                          <m:r>
                            <a:rPr lang="en-US" sz="4400" b="0" i="1" smtClean="0">
                              <a:gradFill>
                                <a:gsLst>
                                  <a:gs pos="2917">
                                    <a:schemeClr val="tx1"/>
                                  </a:gs>
                                  <a:gs pos="30000">
                                    <a:schemeClr val="tx1"/>
                                  </a:gs>
                                </a:gsLst>
                                <a:lin ang="5400000" scaled="0"/>
                              </a:gradFill>
                              <a:latin typeface="Cambria Math" panose="02040503050406030204" pitchFamily="18" charset="0"/>
                            </a:rPr>
                            <m:t>𝑃</m:t>
                          </m:r>
                          <m:r>
                            <a:rPr lang="en-US" sz="4400" b="0" i="1" smtClean="0">
                              <a:gradFill>
                                <a:gsLst>
                                  <a:gs pos="2917">
                                    <a:schemeClr val="tx1"/>
                                  </a:gs>
                                  <a:gs pos="30000">
                                    <a:schemeClr val="tx1"/>
                                  </a:gs>
                                </a:gsLst>
                                <a:lin ang="5400000" scaled="0"/>
                              </a:gradFill>
                              <a:latin typeface="Cambria Math" panose="02040503050406030204" pitchFamily="18" charset="0"/>
                            </a:rPr>
                            <m:t>(</m:t>
                          </m:r>
                          <m:r>
                            <a:rPr lang="en-US" sz="4400" b="0" i="1" smtClean="0">
                              <a:gradFill>
                                <a:gsLst>
                                  <a:gs pos="2917">
                                    <a:schemeClr val="tx1"/>
                                  </a:gs>
                                  <a:gs pos="30000">
                                    <a:schemeClr val="tx1"/>
                                  </a:gs>
                                </a:gsLst>
                                <a:lin ang="5400000" scaled="0"/>
                              </a:gradFill>
                              <a:latin typeface="Cambria Math" panose="02040503050406030204" pitchFamily="18" charset="0"/>
                            </a:rPr>
                            <m:t>𝑤</m:t>
                          </m:r>
                          <m:r>
                            <a:rPr lang="en-US" sz="4400" b="0" i="1" smtClean="0">
                              <a:gradFill>
                                <a:gsLst>
                                  <a:gs pos="2917">
                                    <a:schemeClr val="tx1"/>
                                  </a:gs>
                                  <a:gs pos="30000">
                                    <a:schemeClr val="tx1"/>
                                  </a:gs>
                                </a:gsLst>
                                <a:lin ang="5400000" scaled="0"/>
                              </a:gradFill>
                              <a:latin typeface="Cambria Math" panose="02040503050406030204" pitchFamily="18" charset="0"/>
                            </a:rPr>
                            <m:t>,</m:t>
                          </m:r>
                          <m:r>
                            <a:rPr lang="en-US" sz="4400" b="0" i="1" smtClean="0">
                              <a:gradFill>
                                <a:gsLst>
                                  <a:gs pos="2917">
                                    <a:schemeClr val="tx1"/>
                                  </a:gs>
                                  <a:gs pos="30000">
                                    <a:schemeClr val="tx1"/>
                                  </a:gs>
                                </a:gsLst>
                                <a:lin ang="5400000" scaled="0"/>
                              </a:gradFill>
                              <a:latin typeface="Cambria Math" panose="02040503050406030204" pitchFamily="18" charset="0"/>
                            </a:rPr>
                            <m:t>𝑐</m:t>
                          </m:r>
                          <m:r>
                            <a:rPr lang="en-US" sz="4400" b="0" i="1" smtClean="0">
                              <a:gradFill>
                                <a:gsLst>
                                  <a:gs pos="2917">
                                    <a:schemeClr val="tx1"/>
                                  </a:gs>
                                  <a:gs pos="30000">
                                    <a:schemeClr val="tx1"/>
                                  </a:gs>
                                </a:gsLst>
                                <a:lin ang="5400000" scaled="0"/>
                              </a:gradFill>
                              <a:latin typeface="Cambria Math" panose="02040503050406030204" pitchFamily="18" charset="0"/>
                            </a:rPr>
                            <m:t>)</m:t>
                          </m:r>
                        </m:e>
                      </m:func>
                      <m:r>
                        <a:rPr lang="en-US" sz="4400" b="0" i="1" smtClean="0">
                          <a:gradFill>
                            <a:gsLst>
                              <a:gs pos="2917">
                                <a:schemeClr val="tx1"/>
                              </a:gs>
                              <a:gs pos="30000">
                                <a:schemeClr val="tx1"/>
                              </a:gs>
                            </a:gsLst>
                            <a:lin ang="5400000" scaled="0"/>
                          </a:gradFill>
                          <a:latin typeface="Cambria Math" panose="02040503050406030204" pitchFamily="18" charset="0"/>
                        </a:rPr>
                        <m:t>−</m:t>
                      </m:r>
                      <m:func>
                        <m:funcPr>
                          <m:ctrlPr>
                            <a:rPr lang="en-US" sz="4400" b="0" i="1" smtClean="0">
                              <a:gradFill>
                                <a:gsLst>
                                  <a:gs pos="2917">
                                    <a:schemeClr val="tx1"/>
                                  </a:gs>
                                  <a:gs pos="30000">
                                    <a:schemeClr val="tx1"/>
                                  </a:gs>
                                </a:gsLst>
                                <a:lin ang="5400000" scaled="0"/>
                              </a:gradFill>
                              <a:latin typeface="Cambria Math" panose="02040503050406030204" pitchFamily="18" charset="0"/>
                            </a:rPr>
                          </m:ctrlPr>
                        </m:funcPr>
                        <m:fName>
                          <m:r>
                            <m:rPr>
                              <m:sty m:val="p"/>
                            </m:rPr>
                            <a:rPr lang="en-US" sz="4400" b="0" i="0" smtClean="0">
                              <a:gradFill>
                                <a:gsLst>
                                  <a:gs pos="2917">
                                    <a:schemeClr val="tx1"/>
                                  </a:gs>
                                  <a:gs pos="30000">
                                    <a:schemeClr val="tx1"/>
                                  </a:gs>
                                </a:gsLst>
                                <a:lin ang="5400000" scaled="0"/>
                              </a:gradFill>
                              <a:latin typeface="Cambria Math" panose="02040503050406030204" pitchFamily="18" charset="0"/>
                            </a:rPr>
                            <m:t>log</m:t>
                          </m:r>
                        </m:fName>
                        <m:e>
                          <m:r>
                            <a:rPr lang="en-US" sz="4400" b="0" i="1" smtClean="0">
                              <a:gradFill>
                                <a:gsLst>
                                  <a:gs pos="2917">
                                    <a:schemeClr val="tx1"/>
                                  </a:gs>
                                  <a:gs pos="30000">
                                    <a:schemeClr val="tx1"/>
                                  </a:gs>
                                </a:gsLst>
                                <a:lin ang="5400000" scaled="0"/>
                              </a:gradFill>
                              <a:latin typeface="Cambria Math" panose="02040503050406030204" pitchFamily="18" charset="0"/>
                            </a:rPr>
                            <m:t>𝑃</m:t>
                          </m:r>
                          <m:d>
                            <m:dPr>
                              <m:ctrlPr>
                                <a:rPr lang="en-US" sz="4400" b="0" i="1" smtClean="0">
                                  <a:gradFill>
                                    <a:gsLst>
                                      <a:gs pos="2917">
                                        <a:schemeClr val="tx1"/>
                                      </a:gs>
                                      <a:gs pos="30000">
                                        <a:schemeClr val="tx1"/>
                                      </a:gs>
                                    </a:gsLst>
                                    <a:lin ang="5400000" scaled="0"/>
                                  </a:gradFill>
                                  <a:latin typeface="Cambria Math" panose="02040503050406030204" pitchFamily="18" charset="0"/>
                                </a:rPr>
                              </m:ctrlPr>
                            </m:dPr>
                            <m:e>
                              <m:r>
                                <a:rPr lang="en-US" sz="4400" b="0" i="1" smtClean="0">
                                  <a:gradFill>
                                    <a:gsLst>
                                      <a:gs pos="2917">
                                        <a:schemeClr val="tx1"/>
                                      </a:gs>
                                      <a:gs pos="30000">
                                        <a:schemeClr val="tx1"/>
                                      </a:gs>
                                    </a:gsLst>
                                    <a:lin ang="5400000" scaled="0"/>
                                  </a:gradFill>
                                  <a:latin typeface="Cambria Math" panose="02040503050406030204" pitchFamily="18" charset="0"/>
                                </a:rPr>
                                <m:t>𝑤</m:t>
                              </m:r>
                            </m:e>
                          </m:d>
                        </m:e>
                      </m:func>
                      <m:r>
                        <a:rPr lang="en-US" sz="4400" b="0" i="1" smtClean="0">
                          <a:gradFill>
                            <a:gsLst>
                              <a:gs pos="2917">
                                <a:schemeClr val="tx1"/>
                              </a:gs>
                              <a:gs pos="30000">
                                <a:schemeClr val="tx1"/>
                              </a:gs>
                            </a:gsLst>
                            <a:lin ang="5400000" scaled="0"/>
                          </a:gradFill>
                          <a:latin typeface="Cambria Math" panose="02040503050406030204" pitchFamily="18" charset="0"/>
                        </a:rPr>
                        <m:t>−</m:t>
                      </m:r>
                      <m:func>
                        <m:funcPr>
                          <m:ctrlPr>
                            <a:rPr lang="en-US" sz="4400" b="0" i="1" smtClean="0">
                              <a:gradFill>
                                <a:gsLst>
                                  <a:gs pos="2917">
                                    <a:schemeClr val="tx1"/>
                                  </a:gs>
                                  <a:gs pos="30000">
                                    <a:schemeClr val="tx1"/>
                                  </a:gs>
                                </a:gsLst>
                                <a:lin ang="5400000" scaled="0"/>
                              </a:gradFill>
                              <a:latin typeface="Cambria Math" panose="02040503050406030204" pitchFamily="18" charset="0"/>
                            </a:rPr>
                          </m:ctrlPr>
                        </m:funcPr>
                        <m:fName>
                          <m:r>
                            <m:rPr>
                              <m:sty m:val="p"/>
                            </m:rPr>
                            <a:rPr lang="en-US" sz="4400" b="0" i="0" smtClean="0">
                              <a:gradFill>
                                <a:gsLst>
                                  <a:gs pos="2917">
                                    <a:schemeClr val="tx1"/>
                                  </a:gs>
                                  <a:gs pos="30000">
                                    <a:schemeClr val="tx1"/>
                                  </a:gs>
                                </a:gsLst>
                                <a:lin ang="5400000" scaled="0"/>
                              </a:gradFill>
                              <a:latin typeface="Cambria Math" panose="02040503050406030204" pitchFamily="18" charset="0"/>
                            </a:rPr>
                            <m:t>log</m:t>
                          </m:r>
                        </m:fName>
                        <m:e>
                          <m:r>
                            <a:rPr lang="en-US" sz="4400" b="0" i="1" smtClean="0">
                              <a:gradFill>
                                <a:gsLst>
                                  <a:gs pos="2917">
                                    <a:schemeClr val="tx1"/>
                                  </a:gs>
                                  <a:gs pos="30000">
                                    <a:schemeClr val="tx1"/>
                                  </a:gs>
                                </a:gsLst>
                                <a:lin ang="5400000" scaled="0"/>
                              </a:gradFill>
                              <a:latin typeface="Cambria Math" panose="02040503050406030204" pitchFamily="18" charset="0"/>
                            </a:rPr>
                            <m:t>𝑃</m:t>
                          </m:r>
                          <m:r>
                            <a:rPr lang="en-US" sz="4400" b="0" i="1" smtClean="0">
                              <a:gradFill>
                                <a:gsLst>
                                  <a:gs pos="2917">
                                    <a:schemeClr val="tx1"/>
                                  </a:gs>
                                  <a:gs pos="30000">
                                    <a:schemeClr val="tx1"/>
                                  </a:gs>
                                </a:gsLst>
                                <a:lin ang="5400000" scaled="0"/>
                              </a:gradFill>
                              <a:latin typeface="Cambria Math" panose="02040503050406030204" pitchFamily="18" charset="0"/>
                            </a:rPr>
                            <m:t>(</m:t>
                          </m:r>
                          <m:r>
                            <a:rPr lang="en-US" sz="4400" b="0" i="1" smtClean="0">
                              <a:gradFill>
                                <a:gsLst>
                                  <a:gs pos="2917">
                                    <a:schemeClr val="tx1"/>
                                  </a:gs>
                                  <a:gs pos="30000">
                                    <a:schemeClr val="tx1"/>
                                  </a:gs>
                                </a:gsLst>
                                <a:lin ang="5400000" scaled="0"/>
                              </a:gradFill>
                              <a:latin typeface="Cambria Math" panose="02040503050406030204" pitchFamily="18" charset="0"/>
                            </a:rPr>
                            <m:t>𝑐</m:t>
                          </m:r>
                          <m:r>
                            <a:rPr lang="en-US" sz="4400" b="0" i="1" smtClean="0">
                              <a:gradFill>
                                <a:gsLst>
                                  <a:gs pos="2917">
                                    <a:schemeClr val="tx1"/>
                                  </a:gs>
                                  <a:gs pos="30000">
                                    <a:schemeClr val="tx1"/>
                                  </a:gs>
                                </a:gsLst>
                                <a:lin ang="5400000" scaled="0"/>
                              </a:gradFill>
                              <a:latin typeface="Cambria Math" panose="02040503050406030204" pitchFamily="18" charset="0"/>
                            </a:rPr>
                            <m:t>)</m:t>
                          </m:r>
                        </m:e>
                      </m:func>
                    </m:oMath>
                  </m:oMathPara>
                </a14:m>
                <a:endParaRPr lang="en-US" sz="4400" dirty="0" err="1" smtClean="0">
                  <a:gradFill>
                    <a:gsLst>
                      <a:gs pos="2917">
                        <a:schemeClr val="tx1"/>
                      </a:gs>
                      <a:gs pos="30000">
                        <a:schemeClr val="tx1"/>
                      </a:gs>
                    </a:gsLst>
                    <a:lin ang="5400000" scaled="0"/>
                  </a:gra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825145" y="5940057"/>
                <a:ext cx="10269927" cy="981807"/>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384473" y="291441"/>
                <a:ext cx="4280018" cy="1509580"/>
              </a:xfrm>
              <a:prstGeom prst="rect">
                <a:avLst/>
              </a:prstGeom>
              <a:noFill/>
            </p:spPr>
            <p:txBody>
              <a:bodyPr wrap="non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4400" b="0" i="1" smtClean="0">
                          <a:gradFill>
                            <a:gsLst>
                              <a:gs pos="2917">
                                <a:schemeClr val="tx1"/>
                              </a:gs>
                              <a:gs pos="30000">
                                <a:schemeClr val="tx1"/>
                              </a:gs>
                            </a:gsLst>
                            <a:lin ang="5400000" scaled="0"/>
                          </a:gradFill>
                          <a:latin typeface="Cambria Math" panose="02040503050406030204" pitchFamily="18" charset="0"/>
                        </a:rPr>
                        <m:t>𝑃</m:t>
                      </m:r>
                      <m:d>
                        <m:dPr>
                          <m:ctrlPr>
                            <a:rPr lang="en-US" sz="4400" b="0" i="1" smtClean="0">
                              <a:gradFill>
                                <a:gsLst>
                                  <a:gs pos="2917">
                                    <a:schemeClr val="tx1"/>
                                  </a:gs>
                                  <a:gs pos="30000">
                                    <a:schemeClr val="tx1"/>
                                  </a:gs>
                                </a:gsLst>
                                <a:lin ang="5400000" scaled="0"/>
                              </a:gradFill>
                              <a:latin typeface="Cambria Math" panose="02040503050406030204" pitchFamily="18" charset="0"/>
                            </a:rPr>
                          </m:ctrlPr>
                        </m:dPr>
                        <m:e>
                          <m:r>
                            <a:rPr lang="en-US" sz="4400" b="0" i="1" smtClean="0">
                              <a:gradFill>
                                <a:gsLst>
                                  <a:gs pos="2917">
                                    <a:schemeClr val="tx1"/>
                                  </a:gs>
                                  <a:gs pos="30000">
                                    <a:schemeClr val="tx1"/>
                                  </a:gs>
                                </a:gsLst>
                                <a:lin ang="5400000" scaled="0"/>
                              </a:gradFill>
                              <a:latin typeface="Cambria Math" panose="02040503050406030204" pitchFamily="18" charset="0"/>
                            </a:rPr>
                            <m:t>𝑤</m:t>
                          </m:r>
                          <m:r>
                            <a:rPr lang="en-US" sz="4400" b="0" i="1" smtClean="0">
                              <a:gradFill>
                                <a:gsLst>
                                  <a:gs pos="2917">
                                    <a:schemeClr val="tx1"/>
                                  </a:gs>
                                  <a:gs pos="30000">
                                    <a:schemeClr val="tx1"/>
                                  </a:gs>
                                </a:gsLst>
                                <a:lin ang="5400000" scaled="0"/>
                              </a:gradFill>
                              <a:latin typeface="Cambria Math" panose="02040503050406030204" pitchFamily="18" charset="0"/>
                            </a:rPr>
                            <m:t>,</m:t>
                          </m:r>
                          <m:r>
                            <a:rPr lang="en-US" sz="4400" b="0" i="1" smtClean="0">
                              <a:gradFill>
                                <a:gsLst>
                                  <a:gs pos="2917">
                                    <a:schemeClr val="tx1"/>
                                  </a:gs>
                                  <a:gs pos="30000">
                                    <a:schemeClr val="tx1"/>
                                  </a:gs>
                                </a:gsLst>
                                <a:lin ang="5400000" scaled="0"/>
                              </a:gradFill>
                              <a:latin typeface="Cambria Math" panose="02040503050406030204" pitchFamily="18" charset="0"/>
                            </a:rPr>
                            <m:t>𝑐</m:t>
                          </m:r>
                        </m:e>
                      </m:d>
                      <m:r>
                        <a:rPr lang="en-US" sz="4400" b="0" i="1" smtClean="0">
                          <a:gradFill>
                            <a:gsLst>
                              <a:gs pos="2917">
                                <a:schemeClr val="tx1"/>
                              </a:gs>
                              <a:gs pos="30000">
                                <a:schemeClr val="tx1"/>
                              </a:gs>
                            </a:gsLst>
                            <a:lin ang="5400000" scaled="0"/>
                          </a:gradFill>
                          <a:latin typeface="Cambria Math" panose="02040503050406030204" pitchFamily="18" charset="0"/>
                        </a:rPr>
                        <m:t>=</m:t>
                      </m:r>
                      <m:f>
                        <m:fPr>
                          <m:ctrlPr>
                            <a:rPr lang="en-US" sz="4400" b="0" i="1" smtClean="0">
                              <a:gradFill>
                                <a:gsLst>
                                  <a:gs pos="2917">
                                    <a:schemeClr val="tx1"/>
                                  </a:gs>
                                  <a:gs pos="30000">
                                    <a:schemeClr val="tx1"/>
                                  </a:gs>
                                </a:gsLst>
                                <a:lin ang="5400000" scaled="0"/>
                              </a:gradFill>
                              <a:latin typeface="Cambria Math" panose="02040503050406030204" pitchFamily="18" charset="0"/>
                            </a:rPr>
                          </m:ctrlPr>
                        </m:fPr>
                        <m:num>
                          <m:r>
                            <a:rPr lang="en-US" sz="4400" b="0" i="1" smtClean="0">
                              <a:gradFill>
                                <a:gsLst>
                                  <a:gs pos="2917">
                                    <a:schemeClr val="tx1"/>
                                  </a:gs>
                                  <a:gs pos="30000">
                                    <a:schemeClr val="tx1"/>
                                  </a:gs>
                                </a:gsLst>
                                <a:lin ang="5400000" scaled="0"/>
                              </a:gradFill>
                              <a:latin typeface="Cambria Math" panose="02040503050406030204" pitchFamily="18" charset="0"/>
                            </a:rPr>
                            <m:t>#</m:t>
                          </m:r>
                          <m:r>
                            <a:rPr lang="en-US" sz="4400" b="0" i="1" smtClean="0">
                              <a:gradFill>
                                <a:gsLst>
                                  <a:gs pos="2917">
                                    <a:schemeClr val="tx1"/>
                                  </a:gs>
                                  <a:gs pos="30000">
                                    <a:schemeClr val="tx1"/>
                                  </a:gs>
                                </a:gsLst>
                                <a:lin ang="5400000" scaled="0"/>
                              </a:gradFill>
                              <a:latin typeface="Cambria Math" panose="02040503050406030204" pitchFamily="18" charset="0"/>
                            </a:rPr>
                            <m:t>𝑤</m:t>
                          </m:r>
                          <m:r>
                            <a:rPr lang="en-US" sz="4400" b="0" i="1" smtClean="0">
                              <a:gradFill>
                                <a:gsLst>
                                  <a:gs pos="2917">
                                    <a:schemeClr val="tx1"/>
                                  </a:gs>
                                  <a:gs pos="30000">
                                    <a:schemeClr val="tx1"/>
                                  </a:gs>
                                </a:gsLst>
                                <a:lin ang="5400000" scaled="0"/>
                              </a:gradFill>
                              <a:latin typeface="Cambria Math" panose="02040503050406030204" pitchFamily="18" charset="0"/>
                            </a:rPr>
                            <m:t>,</m:t>
                          </m:r>
                          <m:r>
                            <a:rPr lang="en-US" sz="4400" b="0" i="1" smtClean="0">
                              <a:gradFill>
                                <a:gsLst>
                                  <a:gs pos="2917">
                                    <a:schemeClr val="tx1"/>
                                  </a:gs>
                                  <a:gs pos="30000">
                                    <a:schemeClr val="tx1"/>
                                  </a:gs>
                                </a:gsLst>
                                <a:lin ang="5400000" scaled="0"/>
                              </a:gradFill>
                              <a:latin typeface="Cambria Math" panose="02040503050406030204" pitchFamily="18" charset="0"/>
                            </a:rPr>
                            <m:t>𝑐</m:t>
                          </m:r>
                        </m:num>
                        <m:den>
                          <m:r>
                            <a:rPr lang="en-US" sz="4400" b="0" i="1" smtClean="0">
                              <a:gradFill>
                                <a:gsLst>
                                  <a:gs pos="2917">
                                    <a:schemeClr val="tx1"/>
                                  </a:gs>
                                  <a:gs pos="30000">
                                    <a:schemeClr val="tx1"/>
                                  </a:gs>
                                </a:gsLst>
                                <a:lin ang="5400000" scaled="0"/>
                              </a:gradFill>
                              <a:latin typeface="Cambria Math" panose="02040503050406030204" pitchFamily="18" charset="0"/>
                            </a:rPr>
                            <m:t>#</m:t>
                          </m:r>
                          <m:r>
                            <a:rPr lang="en-US" sz="4400" b="0" i="1" smtClean="0">
                              <a:gradFill>
                                <a:gsLst>
                                  <a:gs pos="2917">
                                    <a:schemeClr val="tx1"/>
                                  </a:gs>
                                  <a:gs pos="30000">
                                    <a:schemeClr val="tx1"/>
                                  </a:gs>
                                </a:gsLst>
                                <a:lin ang="5400000" scaled="0"/>
                              </a:gradFill>
                              <a:latin typeface="Cambria Math" panose="02040503050406030204" pitchFamily="18" charset="0"/>
                            </a:rPr>
                            <m:t>𝐷</m:t>
                          </m:r>
                        </m:den>
                      </m:f>
                    </m:oMath>
                  </m:oMathPara>
                </a14:m>
                <a:endParaRPr lang="en-US" sz="4400" dirty="0" err="1" smtClean="0">
                  <a:gradFill>
                    <a:gsLst>
                      <a:gs pos="2917">
                        <a:schemeClr val="tx1"/>
                      </a:gs>
                      <a:gs pos="30000">
                        <a:schemeClr val="tx1"/>
                      </a:gs>
                    </a:gsLst>
                    <a:lin ang="5400000" scaled="0"/>
                  </a:gra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7384473" y="291441"/>
                <a:ext cx="4280018" cy="1509580"/>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813821" y="2056464"/>
                <a:ext cx="3421321" cy="1509580"/>
              </a:xfrm>
              <a:prstGeom prst="rect">
                <a:avLst/>
              </a:prstGeom>
              <a:noFill/>
            </p:spPr>
            <p:txBody>
              <a:bodyPr wrap="non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4400" b="0" i="1" smtClean="0">
                          <a:gradFill>
                            <a:gsLst>
                              <a:gs pos="2917">
                                <a:schemeClr val="tx1"/>
                              </a:gs>
                              <a:gs pos="30000">
                                <a:schemeClr val="tx1"/>
                              </a:gs>
                            </a:gsLst>
                            <a:lin ang="5400000" scaled="0"/>
                          </a:gradFill>
                          <a:latin typeface="Cambria Math" panose="02040503050406030204" pitchFamily="18" charset="0"/>
                        </a:rPr>
                        <m:t>𝑃</m:t>
                      </m:r>
                      <m:d>
                        <m:dPr>
                          <m:ctrlPr>
                            <a:rPr lang="en-US" sz="4400" b="0" i="1" smtClean="0">
                              <a:gradFill>
                                <a:gsLst>
                                  <a:gs pos="2917">
                                    <a:schemeClr val="tx1"/>
                                  </a:gs>
                                  <a:gs pos="30000">
                                    <a:schemeClr val="tx1"/>
                                  </a:gs>
                                </a:gsLst>
                                <a:lin ang="5400000" scaled="0"/>
                              </a:gradFill>
                              <a:latin typeface="Cambria Math" panose="02040503050406030204" pitchFamily="18" charset="0"/>
                            </a:rPr>
                          </m:ctrlPr>
                        </m:dPr>
                        <m:e>
                          <m:r>
                            <a:rPr lang="en-US" sz="4400" b="0" i="1" smtClean="0">
                              <a:gradFill>
                                <a:gsLst>
                                  <a:gs pos="2917">
                                    <a:schemeClr val="tx1"/>
                                  </a:gs>
                                  <a:gs pos="30000">
                                    <a:schemeClr val="tx1"/>
                                  </a:gs>
                                </a:gsLst>
                                <a:lin ang="5400000" scaled="0"/>
                              </a:gradFill>
                              <a:latin typeface="Cambria Math" panose="02040503050406030204" pitchFamily="18" charset="0"/>
                            </a:rPr>
                            <m:t>𝑤</m:t>
                          </m:r>
                        </m:e>
                      </m:d>
                      <m:r>
                        <a:rPr lang="en-US" sz="4400" b="0" i="1" smtClean="0">
                          <a:gradFill>
                            <a:gsLst>
                              <a:gs pos="2917">
                                <a:schemeClr val="tx1"/>
                              </a:gs>
                              <a:gs pos="30000">
                                <a:schemeClr val="tx1"/>
                              </a:gs>
                            </a:gsLst>
                            <a:lin ang="5400000" scaled="0"/>
                          </a:gradFill>
                          <a:latin typeface="Cambria Math" panose="02040503050406030204" pitchFamily="18" charset="0"/>
                        </a:rPr>
                        <m:t>=</m:t>
                      </m:r>
                      <m:f>
                        <m:fPr>
                          <m:ctrlPr>
                            <a:rPr lang="en-US" sz="4400" b="0" i="1" smtClean="0">
                              <a:gradFill>
                                <a:gsLst>
                                  <a:gs pos="2917">
                                    <a:schemeClr val="tx1"/>
                                  </a:gs>
                                  <a:gs pos="30000">
                                    <a:schemeClr val="tx1"/>
                                  </a:gs>
                                </a:gsLst>
                                <a:lin ang="5400000" scaled="0"/>
                              </a:gradFill>
                              <a:latin typeface="Cambria Math" panose="02040503050406030204" pitchFamily="18" charset="0"/>
                            </a:rPr>
                          </m:ctrlPr>
                        </m:fPr>
                        <m:num>
                          <m:r>
                            <a:rPr lang="en-US" sz="4400" b="0" i="1" smtClean="0">
                              <a:gradFill>
                                <a:gsLst>
                                  <a:gs pos="2917">
                                    <a:schemeClr val="tx1"/>
                                  </a:gs>
                                  <a:gs pos="30000">
                                    <a:schemeClr val="tx1"/>
                                  </a:gs>
                                </a:gsLst>
                                <a:lin ang="5400000" scaled="0"/>
                              </a:gradFill>
                              <a:latin typeface="Cambria Math" panose="02040503050406030204" pitchFamily="18" charset="0"/>
                            </a:rPr>
                            <m:t>#</m:t>
                          </m:r>
                          <m:r>
                            <a:rPr lang="en-US" sz="4400" b="0" i="1" smtClean="0">
                              <a:gradFill>
                                <a:gsLst>
                                  <a:gs pos="2917">
                                    <a:schemeClr val="tx1"/>
                                  </a:gs>
                                  <a:gs pos="30000">
                                    <a:schemeClr val="tx1"/>
                                  </a:gs>
                                </a:gsLst>
                                <a:lin ang="5400000" scaled="0"/>
                              </a:gradFill>
                              <a:latin typeface="Cambria Math" panose="02040503050406030204" pitchFamily="18" charset="0"/>
                            </a:rPr>
                            <m:t>𝑤</m:t>
                          </m:r>
                        </m:num>
                        <m:den>
                          <m:r>
                            <a:rPr lang="en-US" sz="4400" b="0" i="1" smtClean="0">
                              <a:gradFill>
                                <a:gsLst>
                                  <a:gs pos="2917">
                                    <a:schemeClr val="tx1"/>
                                  </a:gs>
                                  <a:gs pos="30000">
                                    <a:schemeClr val="tx1"/>
                                  </a:gs>
                                </a:gsLst>
                                <a:lin ang="5400000" scaled="0"/>
                              </a:gradFill>
                              <a:latin typeface="Cambria Math" panose="02040503050406030204" pitchFamily="18" charset="0"/>
                            </a:rPr>
                            <m:t>#</m:t>
                          </m:r>
                          <m:r>
                            <a:rPr lang="en-US" sz="4400" b="0" i="1" smtClean="0">
                              <a:gradFill>
                                <a:gsLst>
                                  <a:gs pos="2917">
                                    <a:schemeClr val="tx1"/>
                                  </a:gs>
                                  <a:gs pos="30000">
                                    <a:schemeClr val="tx1"/>
                                  </a:gs>
                                </a:gsLst>
                                <a:lin ang="5400000" scaled="0"/>
                              </a:gradFill>
                              <a:latin typeface="Cambria Math" panose="02040503050406030204" pitchFamily="18" charset="0"/>
                            </a:rPr>
                            <m:t>𝐷</m:t>
                          </m:r>
                        </m:den>
                      </m:f>
                    </m:oMath>
                  </m:oMathPara>
                </a14:m>
                <a:endParaRPr lang="en-US" sz="4400" dirty="0" err="1" smtClean="0">
                  <a:gradFill>
                    <a:gsLst>
                      <a:gs pos="2917">
                        <a:schemeClr val="tx1"/>
                      </a:gs>
                      <a:gs pos="30000">
                        <a:schemeClr val="tx1"/>
                      </a:gs>
                    </a:gsLst>
                    <a:lin ang="5400000" scaled="0"/>
                  </a:gra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813821" y="2056464"/>
                <a:ext cx="3421321" cy="1509580"/>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7912745" y="3741480"/>
                <a:ext cx="3124510" cy="1509580"/>
              </a:xfrm>
              <a:prstGeom prst="rect">
                <a:avLst/>
              </a:prstGeom>
              <a:noFill/>
            </p:spPr>
            <p:txBody>
              <a:bodyPr wrap="non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4400" b="0" i="1" smtClean="0">
                          <a:gradFill>
                            <a:gsLst>
                              <a:gs pos="2917">
                                <a:schemeClr val="tx1"/>
                              </a:gs>
                              <a:gs pos="30000">
                                <a:schemeClr val="tx1"/>
                              </a:gs>
                            </a:gsLst>
                            <a:lin ang="5400000" scaled="0"/>
                          </a:gradFill>
                          <a:latin typeface="Cambria Math" panose="02040503050406030204" pitchFamily="18" charset="0"/>
                        </a:rPr>
                        <m:t>𝑃</m:t>
                      </m:r>
                      <m:d>
                        <m:dPr>
                          <m:ctrlPr>
                            <a:rPr lang="en-US" sz="4400" b="0" i="1" smtClean="0">
                              <a:gradFill>
                                <a:gsLst>
                                  <a:gs pos="2917">
                                    <a:schemeClr val="tx1"/>
                                  </a:gs>
                                  <a:gs pos="30000">
                                    <a:schemeClr val="tx1"/>
                                  </a:gs>
                                </a:gsLst>
                                <a:lin ang="5400000" scaled="0"/>
                              </a:gradFill>
                              <a:latin typeface="Cambria Math" panose="02040503050406030204" pitchFamily="18" charset="0"/>
                            </a:rPr>
                          </m:ctrlPr>
                        </m:dPr>
                        <m:e>
                          <m:r>
                            <a:rPr lang="en-US" sz="4400" b="0" i="1" smtClean="0">
                              <a:gradFill>
                                <a:gsLst>
                                  <a:gs pos="2917">
                                    <a:schemeClr val="tx1"/>
                                  </a:gs>
                                  <a:gs pos="30000">
                                    <a:schemeClr val="tx1"/>
                                  </a:gs>
                                </a:gsLst>
                                <a:lin ang="5400000" scaled="0"/>
                              </a:gradFill>
                              <a:latin typeface="Cambria Math" panose="02040503050406030204" pitchFamily="18" charset="0"/>
                            </a:rPr>
                            <m:t>𝑐</m:t>
                          </m:r>
                        </m:e>
                      </m:d>
                      <m:r>
                        <a:rPr lang="en-US" sz="4400" b="0" i="1" smtClean="0">
                          <a:gradFill>
                            <a:gsLst>
                              <a:gs pos="2917">
                                <a:schemeClr val="tx1"/>
                              </a:gs>
                              <a:gs pos="30000">
                                <a:schemeClr val="tx1"/>
                              </a:gs>
                            </a:gsLst>
                            <a:lin ang="5400000" scaled="0"/>
                          </a:gradFill>
                          <a:latin typeface="Cambria Math" panose="02040503050406030204" pitchFamily="18" charset="0"/>
                        </a:rPr>
                        <m:t>=</m:t>
                      </m:r>
                      <m:f>
                        <m:fPr>
                          <m:ctrlPr>
                            <a:rPr lang="en-US" sz="4400" b="0" i="1" smtClean="0">
                              <a:gradFill>
                                <a:gsLst>
                                  <a:gs pos="2917">
                                    <a:schemeClr val="tx1"/>
                                  </a:gs>
                                  <a:gs pos="30000">
                                    <a:schemeClr val="tx1"/>
                                  </a:gs>
                                </a:gsLst>
                                <a:lin ang="5400000" scaled="0"/>
                              </a:gradFill>
                              <a:latin typeface="Cambria Math" panose="02040503050406030204" pitchFamily="18" charset="0"/>
                            </a:rPr>
                          </m:ctrlPr>
                        </m:fPr>
                        <m:num>
                          <m:r>
                            <a:rPr lang="en-US" sz="4400" b="0" i="1" smtClean="0">
                              <a:gradFill>
                                <a:gsLst>
                                  <a:gs pos="2917">
                                    <a:schemeClr val="tx1"/>
                                  </a:gs>
                                  <a:gs pos="30000">
                                    <a:schemeClr val="tx1"/>
                                  </a:gs>
                                </a:gsLst>
                                <a:lin ang="5400000" scaled="0"/>
                              </a:gradFill>
                              <a:latin typeface="Cambria Math" panose="02040503050406030204" pitchFamily="18" charset="0"/>
                            </a:rPr>
                            <m:t>#</m:t>
                          </m:r>
                          <m:r>
                            <a:rPr lang="en-US" sz="4400" b="0" i="1" smtClean="0">
                              <a:gradFill>
                                <a:gsLst>
                                  <a:gs pos="2917">
                                    <a:schemeClr val="tx1"/>
                                  </a:gs>
                                  <a:gs pos="30000">
                                    <a:schemeClr val="tx1"/>
                                  </a:gs>
                                </a:gsLst>
                                <a:lin ang="5400000" scaled="0"/>
                              </a:gradFill>
                              <a:latin typeface="Cambria Math" panose="02040503050406030204" pitchFamily="18" charset="0"/>
                            </a:rPr>
                            <m:t>𝑐</m:t>
                          </m:r>
                        </m:num>
                        <m:den>
                          <m:r>
                            <a:rPr lang="en-US" sz="4400" b="0" i="1" smtClean="0">
                              <a:gradFill>
                                <a:gsLst>
                                  <a:gs pos="2917">
                                    <a:schemeClr val="tx1"/>
                                  </a:gs>
                                  <a:gs pos="30000">
                                    <a:schemeClr val="tx1"/>
                                  </a:gs>
                                </a:gsLst>
                                <a:lin ang="5400000" scaled="0"/>
                              </a:gradFill>
                              <a:latin typeface="Cambria Math" panose="02040503050406030204" pitchFamily="18" charset="0"/>
                            </a:rPr>
                            <m:t>#</m:t>
                          </m:r>
                          <m:r>
                            <a:rPr lang="en-US" sz="4400" b="0" i="1" smtClean="0">
                              <a:gradFill>
                                <a:gsLst>
                                  <a:gs pos="2917">
                                    <a:schemeClr val="tx1"/>
                                  </a:gs>
                                  <a:gs pos="30000">
                                    <a:schemeClr val="tx1"/>
                                  </a:gs>
                                </a:gsLst>
                                <a:lin ang="5400000" scaled="0"/>
                              </a:gradFill>
                              <a:latin typeface="Cambria Math" panose="02040503050406030204" pitchFamily="18" charset="0"/>
                            </a:rPr>
                            <m:t>𝐷</m:t>
                          </m:r>
                        </m:den>
                      </m:f>
                    </m:oMath>
                  </m:oMathPara>
                </a14:m>
                <a:endParaRPr lang="en-US" sz="4400" dirty="0" err="1" smtClean="0">
                  <a:gradFill>
                    <a:gsLst>
                      <a:gs pos="2917">
                        <a:schemeClr val="tx1"/>
                      </a:gs>
                      <a:gs pos="30000">
                        <a:schemeClr val="tx1"/>
                      </a:gs>
                    </a:gsLst>
                    <a:lin ang="5400000" scaled="0"/>
                  </a:gra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7912745" y="3741480"/>
                <a:ext cx="3124510" cy="1509580"/>
              </a:xfrm>
              <a:prstGeom prst="rect">
                <a:avLst/>
              </a:prstGeom>
              <a:blipFill rotWithShape="0">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791370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281883" y="1668462"/>
                <a:ext cx="11277600" cy="4592026"/>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3200" dirty="0" smtClean="0">
                    <a:gradFill>
                      <a:gsLst>
                        <a:gs pos="2917">
                          <a:schemeClr val="tx1"/>
                        </a:gs>
                        <a:gs pos="30000">
                          <a:schemeClr val="tx1"/>
                        </a:gs>
                      </a:gsLst>
                      <a:lin ang="5400000" scaled="0"/>
                    </a:gradFill>
                  </a:rPr>
                  <a:t>Very low values of </a:t>
                </a:r>
                <a14:m>
                  <m:oMath xmlns:m="http://schemas.openxmlformats.org/officeDocument/2006/math">
                    <m:r>
                      <a:rPr lang="en-US" sz="3200" b="0" i="1" smtClean="0">
                        <a:gradFill>
                          <a:gsLst>
                            <a:gs pos="2917">
                              <a:schemeClr val="tx1"/>
                            </a:gs>
                            <a:gs pos="30000">
                              <a:schemeClr val="tx1"/>
                            </a:gs>
                          </a:gsLst>
                          <a:lin ang="5400000" scaled="0"/>
                        </a:gradFill>
                        <a:latin typeface="Cambria Math" panose="02040503050406030204" pitchFamily="18" charset="0"/>
                      </a:rPr>
                      <m:t>#(</m:t>
                    </m:r>
                    <m:r>
                      <a:rPr lang="en-US" sz="3200" b="0" i="1" smtClean="0">
                        <a:gradFill>
                          <a:gsLst>
                            <a:gs pos="2917">
                              <a:schemeClr val="tx1"/>
                            </a:gs>
                            <a:gs pos="30000">
                              <a:schemeClr val="tx1"/>
                            </a:gs>
                          </a:gsLst>
                          <a:lin ang="5400000" scaled="0"/>
                        </a:gradFill>
                        <a:latin typeface="Cambria Math" panose="02040503050406030204" pitchFamily="18" charset="0"/>
                      </a:rPr>
                      <m:t>𝑤</m:t>
                    </m:r>
                    <m:r>
                      <a:rPr lang="en-US" sz="3200" b="0" i="1" smtClean="0">
                        <a:gradFill>
                          <a:gsLst>
                            <a:gs pos="2917">
                              <a:schemeClr val="tx1"/>
                            </a:gs>
                            <a:gs pos="30000">
                              <a:schemeClr val="tx1"/>
                            </a:gs>
                          </a:gsLst>
                          <a:lin ang="5400000" scaled="0"/>
                        </a:gradFill>
                        <a:latin typeface="Cambria Math" panose="02040503050406030204" pitchFamily="18" charset="0"/>
                      </a:rPr>
                      <m:t>,</m:t>
                    </m:r>
                    <m:r>
                      <a:rPr lang="en-US" sz="3200" b="0" i="1" smtClean="0">
                        <a:gradFill>
                          <a:gsLst>
                            <a:gs pos="2917">
                              <a:schemeClr val="tx1"/>
                            </a:gs>
                            <a:gs pos="30000">
                              <a:schemeClr val="tx1"/>
                            </a:gs>
                          </a:gsLst>
                          <a:lin ang="5400000" scaled="0"/>
                        </a:gradFill>
                        <a:latin typeface="Cambria Math" panose="02040503050406030204" pitchFamily="18" charset="0"/>
                      </a:rPr>
                      <m:t>𝑐</m:t>
                    </m:r>
                    <m:r>
                      <a:rPr lang="en-US" sz="3200" b="0" i="1" smtClean="0">
                        <a:gradFill>
                          <a:gsLst>
                            <a:gs pos="2917">
                              <a:schemeClr val="tx1"/>
                            </a:gs>
                            <a:gs pos="30000">
                              <a:schemeClr val="tx1"/>
                            </a:gs>
                          </a:gsLst>
                          <a:lin ang="5400000" scaled="0"/>
                        </a:gradFill>
                        <a:latin typeface="Cambria Math" panose="02040503050406030204" pitchFamily="18" charset="0"/>
                      </a:rPr>
                      <m:t>)</m:t>
                    </m:r>
                  </m:oMath>
                </a14:m>
                <a:r>
                  <a:rPr lang="en-US" sz="3200" dirty="0" smtClean="0">
                    <a:gradFill>
                      <a:gsLst>
                        <a:gs pos="2917">
                          <a:schemeClr val="tx1"/>
                        </a:gs>
                        <a:gs pos="30000">
                          <a:schemeClr val="tx1"/>
                        </a:gs>
                      </a:gsLst>
                      <a:lin ang="5400000" scaled="0"/>
                    </a:gradFill>
                  </a:rPr>
                  <a:t> is noise and so a simple idea is to leave out negative </a:t>
                </a:r>
                <a:r>
                  <a:rPr lang="en-US" sz="3200" i="1" dirty="0" smtClean="0">
                    <a:gradFill>
                      <a:gsLst>
                        <a:gs pos="2917">
                          <a:schemeClr val="tx1"/>
                        </a:gs>
                        <a:gs pos="30000">
                          <a:schemeClr val="tx1"/>
                        </a:gs>
                      </a:gsLst>
                      <a:lin ang="5400000" scaled="0"/>
                    </a:gradFill>
                  </a:rPr>
                  <a:t>PMI</a:t>
                </a:r>
                <a:r>
                  <a:rPr lang="en-US" sz="3200" dirty="0" smtClean="0">
                    <a:gradFill>
                      <a:gsLst>
                        <a:gs pos="2917">
                          <a:schemeClr val="tx1"/>
                        </a:gs>
                        <a:gs pos="30000">
                          <a:schemeClr val="tx1"/>
                        </a:gs>
                      </a:gsLst>
                      <a:lin ang="5400000" scaled="0"/>
                    </a:gradFill>
                  </a:rPr>
                  <a:t> values from the </a:t>
                </a:r>
                <a:r>
                  <a:rPr lang="en-US" sz="3200" dirty="0" err="1" smtClean="0">
                    <a:gradFill>
                      <a:gsLst>
                        <a:gs pos="2917">
                          <a:schemeClr val="tx1"/>
                        </a:gs>
                        <a:gs pos="30000">
                          <a:schemeClr val="tx1"/>
                        </a:gs>
                      </a:gsLst>
                      <a:lin ang="5400000" scaled="0"/>
                    </a:gradFill>
                  </a:rPr>
                  <a:t>vectorial</a:t>
                </a:r>
                <a:r>
                  <a:rPr lang="en-US" sz="3200" dirty="0" smtClean="0">
                    <a:gradFill>
                      <a:gsLst>
                        <a:gs pos="2917">
                          <a:schemeClr val="tx1"/>
                        </a:gs>
                        <a:gs pos="30000">
                          <a:schemeClr val="tx1"/>
                        </a:gs>
                      </a:gsLst>
                      <a:lin ang="5400000" scaled="0"/>
                    </a:gradFill>
                  </a:rPr>
                  <a:t> representation of </a:t>
                </a:r>
                <a14:m>
                  <m:oMath xmlns:m="http://schemas.openxmlformats.org/officeDocument/2006/math">
                    <m:r>
                      <a:rPr lang="en-US" sz="3200" b="0" i="1" smtClean="0">
                        <a:gradFill>
                          <a:gsLst>
                            <a:gs pos="2917">
                              <a:schemeClr val="tx1"/>
                            </a:gs>
                            <a:gs pos="30000">
                              <a:schemeClr val="tx1"/>
                            </a:gs>
                          </a:gsLst>
                          <a:lin ang="5400000" scaled="0"/>
                        </a:gradFill>
                        <a:latin typeface="Cambria Math" panose="02040503050406030204" pitchFamily="18" charset="0"/>
                      </a:rPr>
                      <m:t>𝑤</m:t>
                    </m:r>
                  </m:oMath>
                </a14:m>
                <a:r>
                  <a:rPr lang="en-US" sz="3200" dirty="0" smtClean="0">
                    <a:gradFill>
                      <a:gsLst>
                        <a:gs pos="2917">
                          <a:schemeClr val="tx1"/>
                        </a:gs>
                        <a:gs pos="30000">
                          <a:schemeClr val="tx1"/>
                        </a:gs>
                      </a:gsLst>
                      <a:lin ang="5400000" scaled="0"/>
                    </a:gradFill>
                  </a:rPr>
                  <a:t>. This is </a:t>
                </a:r>
                <a:r>
                  <a:rPr lang="en-US" sz="3200" i="1" dirty="0" smtClean="0">
                    <a:gradFill>
                      <a:gsLst>
                        <a:gs pos="2917">
                          <a:schemeClr val="tx1"/>
                        </a:gs>
                        <a:gs pos="30000">
                          <a:schemeClr val="tx1"/>
                        </a:gs>
                      </a:gsLst>
                      <a:lin ang="5400000" scaled="0"/>
                    </a:gradFill>
                  </a:rPr>
                  <a:t>PPMI</a:t>
                </a:r>
                <a:r>
                  <a:rPr lang="en-US" sz="3200" dirty="0" smtClean="0">
                    <a:gradFill>
                      <a:gsLst>
                        <a:gs pos="2917">
                          <a:schemeClr val="tx1"/>
                        </a:gs>
                        <a:gs pos="30000">
                          <a:schemeClr val="tx1"/>
                        </a:gs>
                      </a:gsLst>
                      <a:lin ang="5400000" scaled="0"/>
                    </a:gradFill>
                  </a:rPr>
                  <a:t> (</a:t>
                </a:r>
                <a:r>
                  <a:rPr lang="en-US" sz="3200" i="1" dirty="0" smtClean="0">
                    <a:gradFill>
                      <a:gsLst>
                        <a:gs pos="2917">
                          <a:schemeClr val="tx1"/>
                        </a:gs>
                        <a:gs pos="30000">
                          <a:schemeClr val="tx1"/>
                        </a:gs>
                      </a:gsLst>
                      <a:lin ang="5400000" scaled="0"/>
                    </a:gradFill>
                  </a:rPr>
                  <a:t>Positive PMI</a:t>
                </a:r>
                <a:r>
                  <a:rPr lang="en-US" sz="3200" dirty="0" smtClean="0">
                    <a:gradFill>
                      <a:gsLst>
                        <a:gs pos="2917">
                          <a:schemeClr val="tx1"/>
                        </a:gs>
                        <a:gs pos="30000">
                          <a:schemeClr val="tx1"/>
                        </a:gs>
                      </a:gsLst>
                      <a:lin ang="5400000" scaled="0"/>
                    </a:gradFill>
                  </a:rPr>
                  <a:t>)</a:t>
                </a:r>
              </a:p>
              <a:p>
                <a:pPr marL="457200" indent="-457200">
                  <a:lnSpc>
                    <a:spcPct val="90000"/>
                  </a:lnSpc>
                  <a:spcAft>
                    <a:spcPts val="600"/>
                  </a:spcAft>
                  <a:buFont typeface="Arial" panose="020B0604020202020204" pitchFamily="34" charset="0"/>
                  <a:buChar char="•"/>
                </a:pPr>
                <a:endParaRPr lang="en-US" sz="3200" dirty="0">
                  <a:gradFill>
                    <a:gsLst>
                      <a:gs pos="2917">
                        <a:schemeClr val="tx1"/>
                      </a:gs>
                      <a:gs pos="30000">
                        <a:schemeClr val="tx1"/>
                      </a:gs>
                    </a:gsLst>
                    <a:lin ang="5400000" scaled="0"/>
                  </a:gradFill>
                </a:endParaRPr>
              </a:p>
              <a:p>
                <a:pPr marL="457200" indent="-457200">
                  <a:lnSpc>
                    <a:spcPct val="90000"/>
                  </a:lnSpc>
                  <a:spcAft>
                    <a:spcPts val="600"/>
                  </a:spcAft>
                  <a:buFont typeface="Arial" panose="020B0604020202020204" pitchFamily="34" charset="0"/>
                  <a:buChar char="•"/>
                </a:pPr>
                <a:r>
                  <a:rPr lang="en-US" sz="3200" dirty="0" smtClean="0">
                    <a:gradFill>
                      <a:gsLst>
                        <a:gs pos="2917">
                          <a:schemeClr val="tx1"/>
                        </a:gs>
                        <a:gs pos="30000">
                          <a:schemeClr val="tx1"/>
                        </a:gs>
                      </a:gsLst>
                      <a:lin ang="5400000" scaled="0"/>
                    </a:gradFill>
                  </a:rPr>
                  <a:t>More aggressive: Consider only </a:t>
                </a:r>
                <a:r>
                  <a:rPr lang="en-US" sz="3200" i="1" dirty="0" smtClean="0">
                    <a:gradFill>
                      <a:gsLst>
                        <a:gs pos="2917">
                          <a:schemeClr val="tx1"/>
                        </a:gs>
                        <a:gs pos="30000">
                          <a:schemeClr val="tx1"/>
                        </a:gs>
                      </a:gsLst>
                      <a:lin ang="5400000" scaled="0"/>
                    </a:gradFill>
                  </a:rPr>
                  <a:t>PMI</a:t>
                </a:r>
                <a:r>
                  <a:rPr lang="en-US" sz="3200" dirty="0" smtClean="0">
                    <a:gradFill>
                      <a:gsLst>
                        <a:gs pos="2917">
                          <a:schemeClr val="tx1"/>
                        </a:gs>
                        <a:gs pos="30000">
                          <a:schemeClr val="tx1"/>
                        </a:gs>
                      </a:gsLst>
                      <a:lin ang="5400000" scaled="0"/>
                    </a:gradFill>
                  </a:rPr>
                  <a:t> values above </a:t>
                </a:r>
                <a14:m>
                  <m:oMath xmlns:m="http://schemas.openxmlformats.org/officeDocument/2006/math">
                    <m:func>
                      <m:funcPr>
                        <m:ctrlPr>
                          <a:rPr lang="en-US" sz="3200" b="0" i="1" smtClean="0">
                            <a:gradFill>
                              <a:gsLst>
                                <a:gs pos="2917">
                                  <a:schemeClr val="tx1"/>
                                </a:gs>
                                <a:gs pos="30000">
                                  <a:schemeClr val="tx1"/>
                                </a:gs>
                              </a:gsLst>
                              <a:lin ang="5400000" scaled="0"/>
                            </a:gradFill>
                            <a:latin typeface="Cambria Math" panose="02040503050406030204" pitchFamily="18" charset="0"/>
                          </a:rPr>
                        </m:ctrlPr>
                      </m:funcPr>
                      <m:fName>
                        <m:r>
                          <m:rPr>
                            <m:sty m:val="p"/>
                          </m:rPr>
                          <a:rPr lang="en-US" sz="3200" b="0" i="0" smtClean="0">
                            <a:gradFill>
                              <a:gsLst>
                                <a:gs pos="2917">
                                  <a:schemeClr val="tx1"/>
                                </a:gs>
                                <a:gs pos="30000">
                                  <a:schemeClr val="tx1"/>
                                </a:gs>
                              </a:gsLst>
                              <a:lin ang="5400000" scaled="0"/>
                            </a:gradFill>
                            <a:latin typeface="Cambria Math" panose="02040503050406030204" pitchFamily="18" charset="0"/>
                          </a:rPr>
                          <m:t>log</m:t>
                        </m:r>
                      </m:fName>
                      <m:e>
                        <m:r>
                          <a:rPr lang="en-US" sz="3200" b="0" i="1" smtClean="0">
                            <a:gradFill>
                              <a:gsLst>
                                <a:gs pos="2917">
                                  <a:schemeClr val="tx1"/>
                                </a:gs>
                                <a:gs pos="30000">
                                  <a:schemeClr val="tx1"/>
                                </a:gs>
                              </a:gsLst>
                              <a:lin ang="5400000" scaled="0"/>
                            </a:gradFill>
                            <a:latin typeface="Cambria Math" panose="02040503050406030204" pitchFamily="18" charset="0"/>
                          </a:rPr>
                          <m:t>𝑘</m:t>
                        </m:r>
                      </m:e>
                    </m:func>
                  </m:oMath>
                </a14:m>
                <a:r>
                  <a:rPr lang="en-US" sz="3200" dirty="0" smtClean="0">
                    <a:gradFill>
                      <a:gsLst>
                        <a:gs pos="2917">
                          <a:schemeClr val="tx1"/>
                        </a:gs>
                        <a:gs pos="30000">
                          <a:schemeClr val="tx1"/>
                        </a:gs>
                      </a:gsLst>
                      <a:lin ang="5400000" scaled="0"/>
                    </a:gradFill>
                  </a:rPr>
                  <a:t> where </a:t>
                </a:r>
                <a14:m>
                  <m:oMath xmlns:m="http://schemas.openxmlformats.org/officeDocument/2006/math">
                    <m:r>
                      <a:rPr lang="en-US" sz="3200" b="0" i="1" smtClean="0">
                        <a:gradFill>
                          <a:gsLst>
                            <a:gs pos="2917">
                              <a:schemeClr val="tx1"/>
                            </a:gs>
                            <a:gs pos="30000">
                              <a:schemeClr val="tx1"/>
                            </a:gs>
                          </a:gsLst>
                          <a:lin ang="5400000" scaled="0"/>
                        </a:gradFill>
                        <a:latin typeface="Cambria Math" panose="02040503050406030204" pitchFamily="18" charset="0"/>
                      </a:rPr>
                      <m:t>𝑘</m:t>
                    </m:r>
                  </m:oMath>
                </a14:m>
                <a:r>
                  <a:rPr lang="en-US" sz="3200" dirty="0" smtClean="0">
                    <a:gradFill>
                      <a:gsLst>
                        <a:gs pos="2917">
                          <a:schemeClr val="tx1"/>
                        </a:gs>
                        <a:gs pos="30000">
                          <a:schemeClr val="tx1"/>
                        </a:gs>
                      </a:gsLst>
                      <a:lin ang="5400000" scaled="0"/>
                    </a:gradFill>
                  </a:rPr>
                  <a:t> is a threshold (</a:t>
                </a:r>
                <a:r>
                  <a:rPr lang="en-US" sz="3200" dirty="0" err="1" smtClean="0">
                    <a:gradFill>
                      <a:gsLst>
                        <a:gs pos="2917">
                          <a:schemeClr val="tx1"/>
                        </a:gs>
                        <a:gs pos="30000">
                          <a:schemeClr val="tx1"/>
                        </a:gs>
                      </a:gsLst>
                      <a:lin ang="5400000" scaled="0"/>
                    </a:gradFill>
                  </a:rPr>
                  <a:t>hyperparameter</a:t>
                </a:r>
                <a:r>
                  <a:rPr lang="en-US" sz="3200" dirty="0" smtClean="0">
                    <a:gradFill>
                      <a:gsLst>
                        <a:gs pos="2917">
                          <a:schemeClr val="tx1"/>
                        </a:gs>
                        <a:gs pos="30000">
                          <a:schemeClr val="tx1"/>
                        </a:gs>
                      </a:gsLst>
                      <a:lin ang="5400000" scaled="0"/>
                    </a:gradFill>
                  </a:rPr>
                  <a:t>) – </a:t>
                </a:r>
                <a:r>
                  <a:rPr lang="en-US" sz="3200" i="1" dirty="0" smtClean="0">
                    <a:gradFill>
                      <a:gsLst>
                        <a:gs pos="2917">
                          <a:schemeClr val="tx1"/>
                        </a:gs>
                        <a:gs pos="30000">
                          <a:schemeClr val="tx1"/>
                        </a:gs>
                      </a:gsLst>
                      <a:lin ang="5400000" scaled="0"/>
                    </a:gradFill>
                  </a:rPr>
                  <a:t>Shifted PPMI</a:t>
                </a:r>
              </a:p>
              <a:p>
                <a:pPr marL="457200" indent="-457200">
                  <a:lnSpc>
                    <a:spcPct val="90000"/>
                  </a:lnSpc>
                  <a:spcAft>
                    <a:spcPts val="600"/>
                  </a:spcAft>
                  <a:buFont typeface="Arial" panose="020B0604020202020204" pitchFamily="34" charset="0"/>
                  <a:buChar char="•"/>
                </a:pPr>
                <a:endParaRPr lang="en-US" sz="3200" dirty="0" smtClean="0">
                  <a:gradFill>
                    <a:gsLst>
                      <a:gs pos="2917">
                        <a:schemeClr val="tx1"/>
                      </a:gs>
                      <a:gs pos="30000">
                        <a:schemeClr val="tx1"/>
                      </a:gs>
                    </a:gsLst>
                    <a:lin ang="5400000" scaled="0"/>
                  </a:gradFill>
                </a:endParaRPr>
              </a:p>
              <a:p>
                <a:pPr marL="457200" indent="-457200">
                  <a:lnSpc>
                    <a:spcPct val="90000"/>
                  </a:lnSpc>
                  <a:spcAft>
                    <a:spcPts val="600"/>
                  </a:spcAft>
                  <a:buFont typeface="Arial" panose="020B0604020202020204" pitchFamily="34" charset="0"/>
                  <a:buChar char="•"/>
                </a:pPr>
                <a:r>
                  <a:rPr lang="en-US" sz="3200" dirty="0" smtClean="0">
                    <a:gradFill>
                      <a:gsLst>
                        <a:gs pos="2917">
                          <a:schemeClr val="tx1"/>
                        </a:gs>
                        <a:gs pos="30000">
                          <a:schemeClr val="tx1"/>
                        </a:gs>
                      </a:gsLst>
                      <a:lin ang="5400000" scaled="0"/>
                    </a:gradFill>
                  </a:rPr>
                  <a:t>SVD of the </a:t>
                </a:r>
                <a:r>
                  <a:rPr lang="en-US" sz="3200" i="1" dirty="0" smtClean="0">
                    <a:gradFill>
                      <a:gsLst>
                        <a:gs pos="2917">
                          <a:schemeClr val="tx1"/>
                        </a:gs>
                        <a:gs pos="30000">
                          <a:schemeClr val="tx1"/>
                        </a:gs>
                      </a:gsLst>
                      <a:lin ang="5400000" scaled="0"/>
                    </a:gradFill>
                  </a:rPr>
                  <a:t>PMI</a:t>
                </a:r>
                <a:r>
                  <a:rPr lang="en-US" sz="3200" dirty="0" smtClean="0">
                    <a:gradFill>
                      <a:gsLst>
                        <a:gs pos="2917">
                          <a:schemeClr val="tx1"/>
                        </a:gs>
                        <a:gs pos="30000">
                          <a:schemeClr val="tx1"/>
                        </a:gs>
                      </a:gsLst>
                      <a:lin ang="5400000" scaled="0"/>
                    </a:gradFill>
                  </a:rPr>
                  <a:t> matrix (#words x #</a:t>
                </a:r>
                <a:r>
                  <a:rPr lang="en-US" sz="3200" dirty="0" err="1" smtClean="0">
                    <a:gradFill>
                      <a:gsLst>
                        <a:gs pos="2917">
                          <a:schemeClr val="tx1"/>
                        </a:gs>
                        <a:gs pos="30000">
                          <a:schemeClr val="tx1"/>
                        </a:gs>
                      </a:gsLst>
                      <a:lin ang="5400000" scaled="0"/>
                    </a:gradFill>
                  </a:rPr>
                  <a:t>ctxt</a:t>
                </a:r>
                <a:r>
                  <a:rPr lang="en-US" sz="3200" dirty="0" smtClean="0">
                    <a:gradFill>
                      <a:gsLst>
                        <a:gs pos="2917">
                          <a:schemeClr val="tx1"/>
                        </a:gs>
                        <a:gs pos="30000">
                          <a:schemeClr val="tx1"/>
                        </a:gs>
                      </a:gsLst>
                      <a:lin ang="5400000" scaled="0"/>
                    </a:gradFill>
                  </a:rPr>
                  <a:t>) may be used to reduce the dimension of the embedding</a:t>
                </a:r>
              </a:p>
            </p:txBody>
          </p:sp>
        </mc:Choice>
        <mc:Fallback xmlns="">
          <p:sp>
            <p:nvSpPr>
              <p:cNvPr id="3" name="TextBox 2"/>
              <p:cNvSpPr txBox="1">
                <a:spLocks noRot="1" noChangeAspect="1" noMove="1" noResize="1" noEditPoints="1" noAdjustHandles="1" noChangeArrowheads="1" noChangeShapeType="1" noTextEdit="1"/>
              </p:cNvSpPr>
              <p:nvPr/>
            </p:nvSpPr>
            <p:spPr>
              <a:xfrm>
                <a:off x="281883" y="1668462"/>
                <a:ext cx="11277600" cy="4592026"/>
              </a:xfrm>
              <a:prstGeom prst="rect">
                <a:avLst/>
              </a:prstGeom>
              <a:blipFill rotWithShape="0">
                <a:blip r:embed="rId3"/>
                <a:stretch>
                  <a:fillRect/>
                </a:stretch>
              </a:blipFill>
            </p:spPr>
            <p:txBody>
              <a:bodyPr/>
              <a:lstStyle/>
              <a:p>
                <a:r>
                  <a:rPr lang="en-US">
                    <a:noFill/>
                  </a:rPr>
                  <a:t> </a:t>
                </a:r>
              </a:p>
            </p:txBody>
          </p:sp>
        </mc:Fallback>
      </mc:AlternateContent>
      <p:sp>
        <p:nvSpPr>
          <p:cNvPr id="4" name="Title 1"/>
          <p:cNvSpPr>
            <a:spLocks noGrp="1"/>
          </p:cNvSpPr>
          <p:nvPr>
            <p:ph type="title"/>
          </p:nvPr>
        </p:nvSpPr>
        <p:spPr>
          <a:xfrm>
            <a:off x="274639" y="295274"/>
            <a:ext cx="11889564" cy="917575"/>
          </a:xfrm>
        </p:spPr>
        <p:txBody>
          <a:bodyPr/>
          <a:lstStyle/>
          <a:p>
            <a:r>
              <a:rPr lang="en-US" noProof="0" dirty="0" smtClean="0">
                <a:solidFill>
                  <a:srgbClr val="00B050"/>
                </a:solidFill>
              </a:rPr>
              <a:t>More on PMI…</a:t>
            </a:r>
            <a:endParaRPr lang="en-US" i="1" noProof="0" dirty="0">
              <a:solidFill>
                <a:srgbClr val="00B050"/>
              </a:solidFill>
            </a:endParaRPr>
          </a:p>
        </p:txBody>
      </p:sp>
    </p:spTree>
    <p:extLst>
      <p:ext uri="{BB962C8B-B14F-4D97-AF65-F5344CB8AC3E}">
        <p14:creationId xmlns:p14="http://schemas.microsoft.com/office/powerpoint/2010/main" val="212928590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9637" y="2354262"/>
            <a:ext cx="7772398" cy="1752600"/>
          </a:xfrm>
        </p:spPr>
        <p:txBody>
          <a:bodyPr/>
          <a:lstStyle/>
          <a:p>
            <a:pPr algn="ctr"/>
            <a:r>
              <a:rPr lang="en-US" b="1" dirty="0" smtClean="0">
                <a:solidFill>
                  <a:srgbClr val="00B050"/>
                </a:solidFill>
              </a:rPr>
              <a:t>Neural </a:t>
            </a:r>
            <a:r>
              <a:rPr lang="en-US" b="1" noProof="0" dirty="0" smtClean="0">
                <a:solidFill>
                  <a:srgbClr val="00B050"/>
                </a:solidFill>
              </a:rPr>
              <a:t>Models</a:t>
            </a:r>
            <a:br>
              <a:rPr lang="en-US" b="1" noProof="0" dirty="0" smtClean="0">
                <a:solidFill>
                  <a:srgbClr val="00B050"/>
                </a:solidFill>
              </a:rPr>
            </a:br>
            <a:r>
              <a:rPr lang="en-US" sz="4000" b="1" dirty="0" smtClean="0">
                <a:solidFill>
                  <a:srgbClr val="00B050"/>
                </a:solidFill>
              </a:rPr>
              <a:t>(aka Predict Models)</a:t>
            </a:r>
            <a:endParaRPr lang="en-US" sz="4000" noProof="0" dirty="0">
              <a:solidFill>
                <a:srgbClr val="00B050"/>
              </a:solidFill>
            </a:endParaRPr>
          </a:p>
        </p:txBody>
      </p:sp>
    </p:spTree>
    <p:extLst>
      <p:ext uri="{BB962C8B-B14F-4D97-AF65-F5344CB8AC3E}">
        <p14:creationId xmlns:p14="http://schemas.microsoft.com/office/powerpoint/2010/main" val="255095993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History</a:t>
            </a:r>
            <a:endParaRPr lang="en-US" i="1" noProof="0" dirty="0">
              <a:solidFill>
                <a:srgbClr val="00B050"/>
              </a:solidFill>
            </a:endParaRPr>
          </a:p>
        </p:txBody>
      </p:sp>
      <p:sp>
        <p:nvSpPr>
          <p:cNvPr id="3" name="Text Placeholder 2"/>
          <p:cNvSpPr>
            <a:spLocks noGrp="1"/>
          </p:cNvSpPr>
          <p:nvPr>
            <p:ph type="body" sz="quarter" idx="10"/>
          </p:nvPr>
        </p:nvSpPr>
        <p:spPr>
          <a:xfrm>
            <a:off x="579437" y="1668462"/>
            <a:ext cx="11048998" cy="2880789"/>
          </a:xfrm>
        </p:spPr>
        <p:txBody>
          <a:bodyPr/>
          <a:lstStyle/>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Origins in the work of Bengio et al (2003) – Probabilistic Language models</a:t>
            </a: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err="1" smtClean="0">
                <a:gradFill>
                  <a:gsLst>
                    <a:gs pos="1250">
                      <a:srgbClr val="505050"/>
                    </a:gs>
                    <a:gs pos="100000">
                      <a:srgbClr val="505050"/>
                    </a:gs>
                  </a:gsLst>
                  <a:lin ang="5400000" scaled="0"/>
                </a:gradFill>
              </a:rPr>
              <a:t>Mnih</a:t>
            </a:r>
            <a:r>
              <a:rPr lang="en-US" sz="2400" dirty="0" smtClean="0">
                <a:gradFill>
                  <a:gsLst>
                    <a:gs pos="1250">
                      <a:srgbClr val="505050"/>
                    </a:gs>
                    <a:gs pos="100000">
                      <a:srgbClr val="505050"/>
                    </a:gs>
                  </a:gsLst>
                  <a:lin ang="5400000" scaled="0"/>
                </a:gradFill>
              </a:rPr>
              <a:t> &amp; Hinton (2007) proposed the Log bilinear scoring model</a:t>
            </a: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Mikolov &amp; colleagues simplified the model in various ways for forming word </a:t>
            </a:r>
            <a:r>
              <a:rPr lang="en-US" sz="2400" dirty="0" err="1" smtClean="0">
                <a:gradFill>
                  <a:gsLst>
                    <a:gs pos="1250">
                      <a:srgbClr val="505050"/>
                    </a:gs>
                    <a:gs pos="100000">
                      <a:srgbClr val="505050"/>
                    </a:gs>
                  </a:gsLst>
                  <a:lin ang="5400000" scaled="0"/>
                </a:gradFill>
              </a:rPr>
              <a:t>embeddings</a:t>
            </a:r>
            <a:endParaRPr lang="en-US" sz="2400" dirty="0" smtClean="0">
              <a:gradFill>
                <a:gsLst>
                  <a:gs pos="1250">
                    <a:srgbClr val="505050"/>
                  </a:gs>
                  <a:gs pos="100000">
                    <a:srgbClr val="505050"/>
                  </a:gs>
                </a:gsLst>
                <a:lin ang="5400000" scaled="0"/>
              </a:gradFill>
            </a:endParaRP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p:txBody>
      </p:sp>
    </p:spTree>
    <p:extLst>
      <p:ext uri="{BB962C8B-B14F-4D97-AF65-F5344CB8AC3E}">
        <p14:creationId xmlns:p14="http://schemas.microsoft.com/office/powerpoint/2010/main" val="404198101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429427" y="373062"/>
            <a:ext cx="10972800" cy="5755057"/>
            <a:chOff x="503237" y="1287462"/>
            <a:chExt cx="10972800" cy="5755057"/>
          </a:xfrm>
        </p:grpSpPr>
        <p:sp>
          <p:nvSpPr>
            <p:cNvPr id="2" name="TextBox 1"/>
            <p:cNvSpPr txBox="1"/>
            <p:nvPr/>
          </p:nvSpPr>
          <p:spPr>
            <a:xfrm>
              <a:off x="503237" y="5859462"/>
              <a:ext cx="1010866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t>Rat </a:t>
              </a:r>
              <a:r>
                <a:rPr lang="en-US" sz="2400" dirty="0" smtClean="0"/>
                <a:t>  and   Bat   are   dancing   but   </a:t>
              </a:r>
              <a:r>
                <a:rPr lang="en-US" sz="2400" i="1" dirty="0" smtClean="0"/>
                <a:t>Cat</a:t>
              </a:r>
              <a:r>
                <a:rPr lang="en-US" sz="2400" dirty="0" smtClean="0"/>
                <a:t>   won't   get   up   off   the   mat</a:t>
              </a:r>
              <a:r>
                <a:rPr lang="en-US" sz="2400" dirty="0"/>
                <a:t>.</a:t>
              </a:r>
              <a:endParaRPr lang="en-US" sz="2400" dirty="0" smtClean="0">
                <a:gradFill>
                  <a:gsLst>
                    <a:gs pos="2917">
                      <a:schemeClr val="tx1"/>
                    </a:gs>
                    <a:gs pos="30000">
                      <a:schemeClr val="tx1"/>
                    </a:gs>
                  </a:gsLst>
                  <a:lin ang="5400000" scaled="0"/>
                </a:gradFill>
              </a:endParaRPr>
            </a:p>
          </p:txBody>
        </p:sp>
        <p:sp>
          <p:nvSpPr>
            <p:cNvPr id="4" name="Rectangle 3"/>
            <p:cNvSpPr/>
            <p:nvPr/>
          </p:nvSpPr>
          <p:spPr bwMode="auto">
            <a:xfrm>
              <a:off x="5456237" y="5935662"/>
              <a:ext cx="685801" cy="457200"/>
            </a:xfrm>
            <a:prstGeom prst="rect">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243370" y="5944794"/>
              <a:ext cx="813067" cy="448068"/>
            </a:xfrm>
            <a:prstGeom prst="rect">
              <a:avLst/>
            </a:prstGeom>
            <a:noFill/>
            <a:ln w="31750">
              <a:solidFill>
                <a:schemeClr val="accent6">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7132637" y="5944794"/>
              <a:ext cx="685801" cy="457200"/>
            </a:xfrm>
            <a:prstGeom prst="rect">
              <a:avLst/>
            </a:prstGeom>
            <a:noFill/>
            <a:ln w="31750">
              <a:solidFill>
                <a:schemeClr val="accent6">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4694236" y="5944794"/>
              <a:ext cx="685801" cy="457200"/>
            </a:xfrm>
            <a:prstGeom prst="rect">
              <a:avLst/>
            </a:prstGeom>
            <a:noFill/>
            <a:ln w="31750">
              <a:solidFill>
                <a:schemeClr val="accent6">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3449907" y="5935662"/>
              <a:ext cx="1142998" cy="457200"/>
            </a:xfrm>
            <a:prstGeom prst="rect">
              <a:avLst/>
            </a:prstGeom>
            <a:noFill/>
            <a:ln w="31750">
              <a:solidFill>
                <a:schemeClr val="accent6">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1646237" y="5021262"/>
              <a:ext cx="2133600" cy="457200"/>
            </a:xfrm>
            <a:prstGeom prst="rect">
              <a:avLst/>
            </a:prstGeom>
            <a:noFill/>
            <a:ln w="31750">
              <a:solidFill>
                <a:schemeClr val="accent6">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3791238" y="5021262"/>
              <a:ext cx="2133600" cy="457200"/>
            </a:xfrm>
            <a:prstGeom prst="rect">
              <a:avLst/>
            </a:prstGeom>
            <a:noFill/>
            <a:ln w="31750">
              <a:solidFill>
                <a:schemeClr val="accent6">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5936239" y="5021262"/>
              <a:ext cx="2133600" cy="457200"/>
            </a:xfrm>
            <a:prstGeom prst="rect">
              <a:avLst/>
            </a:prstGeom>
            <a:noFill/>
            <a:ln w="31750">
              <a:solidFill>
                <a:schemeClr val="accent6">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8081240" y="5021262"/>
              <a:ext cx="2133600" cy="457200"/>
            </a:xfrm>
            <a:prstGeom prst="rect">
              <a:avLst/>
            </a:prstGeom>
            <a:noFill/>
            <a:ln w="31750">
              <a:solidFill>
                <a:schemeClr val="accent6">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Arrow Connector 13"/>
            <p:cNvCxnSpPr>
              <a:stCxn id="8" idx="0"/>
              <a:endCxn id="9" idx="2"/>
            </p:cNvCxnSpPr>
            <p:nvPr/>
          </p:nvCxnSpPr>
          <p:spPr>
            <a:xfrm flipH="1" flipV="1">
              <a:off x="2713037" y="5478462"/>
              <a:ext cx="1308369" cy="4572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10" idx="2"/>
            </p:cNvCxnSpPr>
            <p:nvPr/>
          </p:nvCxnSpPr>
          <p:spPr>
            <a:xfrm flipH="1" flipV="1">
              <a:off x="4858038" y="5478462"/>
              <a:ext cx="179099" cy="44453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1" idx="2"/>
            </p:cNvCxnSpPr>
            <p:nvPr/>
          </p:nvCxnSpPr>
          <p:spPr>
            <a:xfrm flipV="1">
              <a:off x="6643822" y="5478462"/>
              <a:ext cx="359217" cy="4145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2" idx="2"/>
            </p:cNvCxnSpPr>
            <p:nvPr/>
          </p:nvCxnSpPr>
          <p:spPr>
            <a:xfrm flipV="1">
              <a:off x="7528463" y="5478462"/>
              <a:ext cx="1619577" cy="44453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03237" y="2662866"/>
              <a:ext cx="10972800" cy="683264"/>
            </a:xfrm>
            <a:prstGeom prst="rect">
              <a:avLst/>
            </a:prstGeom>
            <a:noFill/>
            <a:ln w="22225">
              <a:solidFill>
                <a:schemeClr val="tx1"/>
              </a:solidFill>
            </a:ln>
          </p:spPr>
          <p:txBody>
            <a:bodyPr wrap="square" lIns="182880" tIns="146304" rIns="182880" bIns="146304" rtlCol="0">
              <a:spAutoFit/>
            </a:bodyPr>
            <a:lstStyle/>
            <a:p>
              <a:pPr algn="ctr">
                <a:lnSpc>
                  <a:spcPct val="90000"/>
                </a:lnSpc>
                <a:spcAft>
                  <a:spcPts val="600"/>
                </a:spcAft>
              </a:pPr>
              <a:r>
                <a:rPr lang="en-US" sz="2800" dirty="0" smtClean="0">
                  <a:gradFill>
                    <a:gsLst>
                      <a:gs pos="2917">
                        <a:schemeClr val="tx1"/>
                      </a:gs>
                      <a:gs pos="30000">
                        <a:schemeClr val="tx1"/>
                      </a:gs>
                    </a:gsLst>
                    <a:lin ang="5400000" scaled="0"/>
                  </a:gradFill>
                </a:rPr>
                <a:t>Soft-max</a:t>
              </a:r>
            </a:p>
          </p:txBody>
        </p:sp>
        <p:cxnSp>
          <p:nvCxnSpPr>
            <p:cNvPr id="25" name="Straight Connector 24"/>
            <p:cNvCxnSpPr/>
            <p:nvPr/>
          </p:nvCxnSpPr>
          <p:spPr>
            <a:xfrm flipH="1" flipV="1">
              <a:off x="503237" y="3346130"/>
              <a:ext cx="1143000" cy="16751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0214840" y="3346130"/>
              <a:ext cx="1261197" cy="16751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3299509" y="2035002"/>
                  <a:ext cx="6428939"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Each word </a:t>
                  </a:r>
                  <a14:m>
                    <m:oMath xmlns:m="http://schemas.openxmlformats.org/officeDocument/2006/math">
                      <m:r>
                        <a:rPr lang="en-US" sz="2400" b="0" i="1" smtClean="0">
                          <a:gradFill>
                            <a:gsLst>
                              <a:gs pos="2917">
                                <a:schemeClr val="tx1"/>
                              </a:gs>
                              <a:gs pos="30000">
                                <a:schemeClr val="tx1"/>
                              </a:gs>
                            </a:gsLst>
                            <a:lin ang="5400000" scaled="0"/>
                          </a:gradFill>
                          <a:latin typeface="Cambria Math" panose="02040503050406030204" pitchFamily="18" charset="0"/>
                        </a:rPr>
                        <m:t>𝑤</m:t>
                      </m:r>
                    </m:oMath>
                  </a14:m>
                  <a:r>
                    <a:rPr lang="en-US" sz="2400" dirty="0" smtClean="0">
                      <a:gradFill>
                        <a:gsLst>
                          <a:gs pos="2917">
                            <a:schemeClr val="tx1"/>
                          </a:gs>
                          <a:gs pos="30000">
                            <a:schemeClr val="tx1"/>
                          </a:gs>
                        </a:gsLst>
                        <a:lin ang="5400000" scaled="0"/>
                      </a:gradFill>
                    </a:rPr>
                    <a:t> in vocabulary gets a score </a:t>
                  </a:r>
                  <a14:m>
                    <m:oMath xmlns:m="http://schemas.openxmlformats.org/officeDocument/2006/math">
                      <m:r>
                        <a:rPr lang="en-US" sz="2400" b="0" i="1" smtClean="0">
                          <a:gradFill>
                            <a:gsLst>
                              <a:gs pos="2917">
                                <a:schemeClr val="tx1"/>
                              </a:gs>
                              <a:gs pos="30000">
                                <a:schemeClr val="tx1"/>
                              </a:gs>
                            </a:gsLst>
                            <a:lin ang="5400000" scaled="0"/>
                          </a:gradFill>
                          <a:latin typeface="Cambria Math" panose="02040503050406030204" pitchFamily="18" charset="0"/>
                        </a:rPr>
                        <m:t>𝑠</m:t>
                      </m:r>
                      <m:r>
                        <a:rPr lang="en-US" sz="2400" b="0" i="1" smtClean="0">
                          <a:gradFill>
                            <a:gsLst>
                              <a:gs pos="2917">
                                <a:schemeClr val="tx1"/>
                              </a:gs>
                              <a:gs pos="30000">
                                <a:schemeClr val="tx1"/>
                              </a:gs>
                            </a:gsLst>
                            <a:lin ang="5400000" scaled="0"/>
                          </a:gradFill>
                          <a:latin typeface="Cambria Math" panose="02040503050406030204" pitchFamily="18" charset="0"/>
                        </a:rPr>
                        <m:t>(</m:t>
                      </m:r>
                      <m:r>
                        <a:rPr lang="en-US" sz="2400" b="0" i="1" smtClean="0">
                          <a:gradFill>
                            <a:gsLst>
                              <a:gs pos="2917">
                                <a:schemeClr val="tx1"/>
                              </a:gs>
                              <a:gs pos="30000">
                                <a:schemeClr val="tx1"/>
                              </a:gs>
                            </a:gsLst>
                            <a:lin ang="5400000" scaled="0"/>
                          </a:gradFill>
                          <a:latin typeface="Cambria Math" panose="02040503050406030204" pitchFamily="18" charset="0"/>
                        </a:rPr>
                        <m:t>𝑤</m:t>
                      </m:r>
                      <m:r>
                        <a:rPr lang="en-US" sz="2400" b="0" i="1" smtClean="0">
                          <a:gradFill>
                            <a:gsLst>
                              <a:gs pos="2917">
                                <a:schemeClr val="tx1"/>
                              </a:gs>
                              <a:gs pos="30000">
                                <a:schemeClr val="tx1"/>
                              </a:gs>
                            </a:gsLst>
                            <a:lin ang="5400000" scaled="0"/>
                          </a:gradFill>
                          <a:latin typeface="Cambria Math" panose="02040503050406030204" pitchFamily="18" charset="0"/>
                        </a:rPr>
                        <m:t>)</m:t>
                      </m:r>
                    </m:oMath>
                  </a14:m>
                  <a:endParaRPr lang="en-US" sz="2400" dirty="0" smtClean="0">
                    <a:gradFill>
                      <a:gsLst>
                        <a:gs pos="2917">
                          <a:schemeClr val="tx1"/>
                        </a:gs>
                        <a:gs pos="30000">
                          <a:schemeClr val="tx1"/>
                        </a:gs>
                      </a:gsLst>
                      <a:lin ang="5400000" scaled="0"/>
                    </a:gradFill>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3299509" y="2035002"/>
                  <a:ext cx="6428939" cy="627864"/>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2713037" y="1287462"/>
                  <a:ext cx="7076809" cy="627864"/>
                </a:xfrm>
                <a:prstGeom prst="rect">
                  <a:avLst/>
                </a:prstGeom>
                <a:noFill/>
              </p:spPr>
              <p:txBody>
                <a:bodyPr wrap="none" lIns="182880" tIns="146304" rIns="182880" bIns="146304" rtlCol="0">
                  <a:spAutoFit/>
                </a:bodyPr>
                <a:lstStyle/>
                <a:p>
                  <a:pPr>
                    <a:lnSpc>
                      <a:spcPct val="90000"/>
                    </a:lnSpc>
                    <a:spcAft>
                      <a:spcPts val="600"/>
                    </a:spcAft>
                  </a:pPr>
                  <a14:m>
                    <m:oMath xmlns:m="http://schemas.openxmlformats.org/officeDocument/2006/math">
                      <m:r>
                        <a:rPr lang="en-US" sz="2400" b="0" i="1" smtClean="0">
                          <a:gradFill>
                            <a:gsLst>
                              <a:gs pos="2917">
                                <a:schemeClr val="tx1"/>
                              </a:gs>
                              <a:gs pos="30000">
                                <a:schemeClr val="tx1"/>
                              </a:gs>
                            </a:gsLst>
                            <a:lin ang="5400000" scaled="0"/>
                          </a:gradFill>
                          <a:latin typeface="Cambria Math" panose="02040503050406030204" pitchFamily="18" charset="0"/>
                        </a:rPr>
                        <m:t>𝑃</m:t>
                      </m:r>
                      <m:d>
                        <m:dPr>
                          <m:ctrlPr>
                            <a:rPr lang="en-US" sz="2400" b="0" i="1" smtClean="0">
                              <a:gradFill>
                                <a:gsLst>
                                  <a:gs pos="2917">
                                    <a:schemeClr val="tx1"/>
                                  </a:gs>
                                  <a:gs pos="30000">
                                    <a:schemeClr val="tx1"/>
                                  </a:gs>
                                </a:gsLst>
                                <a:lin ang="5400000" scaled="0"/>
                              </a:gradFill>
                              <a:latin typeface="Cambria Math" panose="02040503050406030204" pitchFamily="18" charset="0"/>
                            </a:rPr>
                          </m:ctrlPr>
                        </m:dPr>
                        <m:e>
                          <m:r>
                            <a:rPr lang="en-US" sz="2400" b="0" i="1" smtClean="0">
                              <a:gradFill>
                                <a:gsLst>
                                  <a:gs pos="2917">
                                    <a:schemeClr val="tx1"/>
                                  </a:gs>
                                  <a:gs pos="30000">
                                    <a:schemeClr val="tx1"/>
                                  </a:gs>
                                </a:gsLst>
                                <a:lin ang="5400000" scaled="0"/>
                              </a:gradFill>
                              <a:latin typeface="Cambria Math" panose="02040503050406030204" pitchFamily="18" charset="0"/>
                            </a:rPr>
                            <m:t>𝐶𝑎𝑡</m:t>
                          </m:r>
                        </m:e>
                      </m:d>
                      <m:r>
                        <a:rPr lang="en-US" sz="2400" b="0" i="1" smtClean="0">
                          <a:gradFill>
                            <a:gsLst>
                              <a:gs pos="2917">
                                <a:schemeClr val="tx1"/>
                              </a:gs>
                              <a:gs pos="30000">
                                <a:schemeClr val="tx1"/>
                              </a:gs>
                            </a:gsLst>
                            <a:lin ang="5400000" scaled="0"/>
                          </a:gradFill>
                          <a:latin typeface="Cambria Math" panose="02040503050406030204" pitchFamily="18" charset="0"/>
                        </a:rPr>
                        <m:t>=</m:t>
                      </m:r>
                      <m:r>
                        <m:rPr>
                          <m:sty m:val="p"/>
                        </m:rPr>
                        <a:rPr lang="en-US" sz="2400" b="0" i="0" smtClean="0">
                          <a:gradFill>
                            <a:gsLst>
                              <a:gs pos="2917">
                                <a:schemeClr val="tx1"/>
                              </a:gs>
                              <a:gs pos="30000">
                                <a:schemeClr val="tx1"/>
                              </a:gs>
                            </a:gsLst>
                            <a:lin ang="5400000" scaled="0"/>
                          </a:gradFill>
                          <a:latin typeface="Cambria Math" panose="02040503050406030204" pitchFamily="18" charset="0"/>
                        </a:rPr>
                        <m:t>exp</m:t>
                      </m:r>
                      <m:r>
                        <a:rPr lang="en-US" sz="2400" b="0" i="1" smtClean="0">
                          <a:gradFill>
                            <a:gsLst>
                              <a:gs pos="2917">
                                <a:schemeClr val="tx1"/>
                              </a:gs>
                              <a:gs pos="30000">
                                <a:schemeClr val="tx1"/>
                              </a:gs>
                            </a:gsLst>
                            <a:lin ang="5400000" scaled="0"/>
                          </a:gradFill>
                          <a:latin typeface="Cambria Math" panose="02040503050406030204" pitchFamily="18" charset="0"/>
                        </a:rPr>
                        <m:t>⁡(</m:t>
                      </m:r>
                      <m:r>
                        <a:rPr lang="en-US" sz="2400" b="0" i="1" smtClean="0">
                          <a:gradFill>
                            <a:gsLst>
                              <a:gs pos="2917">
                                <a:schemeClr val="tx1"/>
                              </a:gs>
                              <a:gs pos="30000">
                                <a:schemeClr val="tx1"/>
                              </a:gs>
                            </a:gsLst>
                            <a:lin ang="5400000" scaled="0"/>
                          </a:gradFill>
                          <a:latin typeface="Cambria Math" panose="02040503050406030204" pitchFamily="18" charset="0"/>
                        </a:rPr>
                        <m:t>𝑠</m:t>
                      </m:r>
                      <m:d>
                        <m:dPr>
                          <m:ctrlPr>
                            <a:rPr lang="en-US" sz="2400" b="0" i="1" smtClean="0">
                              <a:gradFill>
                                <a:gsLst>
                                  <a:gs pos="2917">
                                    <a:schemeClr val="tx1"/>
                                  </a:gs>
                                  <a:gs pos="30000">
                                    <a:schemeClr val="tx1"/>
                                  </a:gs>
                                </a:gsLst>
                                <a:lin ang="5400000" scaled="0"/>
                              </a:gradFill>
                              <a:latin typeface="Cambria Math" panose="02040503050406030204" pitchFamily="18" charset="0"/>
                            </a:rPr>
                          </m:ctrlPr>
                        </m:dPr>
                        <m:e>
                          <m:r>
                            <a:rPr lang="en-US" sz="2400" b="0" i="1" smtClean="0">
                              <a:gradFill>
                                <a:gsLst>
                                  <a:gs pos="2917">
                                    <a:schemeClr val="tx1"/>
                                  </a:gs>
                                  <a:gs pos="30000">
                                    <a:schemeClr val="tx1"/>
                                  </a:gs>
                                </a:gsLst>
                                <a:lin ang="5400000" scaled="0"/>
                              </a:gradFill>
                              <a:latin typeface="Cambria Math" panose="02040503050406030204" pitchFamily="18" charset="0"/>
                            </a:rPr>
                            <m:t>𝐶𝑎𝑡</m:t>
                          </m:r>
                        </m:e>
                      </m:d>
                      <m:r>
                        <a:rPr lang="en-US" sz="2400" b="0" i="1" smtClean="0">
                          <a:gradFill>
                            <a:gsLst>
                              <a:gs pos="2917">
                                <a:schemeClr val="tx1"/>
                              </a:gs>
                              <a:gs pos="30000">
                                <a:schemeClr val="tx1"/>
                              </a:gs>
                            </a:gsLst>
                            <a:lin ang="5400000" scaled="0"/>
                          </a:gradFill>
                          <a:latin typeface="Cambria Math" panose="02040503050406030204" pitchFamily="18" charset="0"/>
                        </a:rPr>
                        <m:t>)/</m:t>
                      </m:r>
                      <m:r>
                        <a:rPr lang="en-US" sz="2400" b="0" i="1" smtClean="0">
                          <a:gradFill>
                            <a:gsLst>
                              <a:gs pos="2917">
                                <a:schemeClr val="tx1"/>
                              </a:gs>
                              <a:gs pos="30000">
                                <a:schemeClr val="tx1"/>
                              </a:gs>
                            </a:gsLst>
                            <a:lin ang="5400000" scaled="0"/>
                          </a:gradFill>
                          <a:latin typeface="Cambria Math" panose="02040503050406030204" pitchFamily="18" charset="0"/>
                        </a:rPr>
                        <m:t>𝑍</m:t>
                      </m:r>
                    </m:oMath>
                  </a14:m>
                  <a:r>
                    <a:rPr lang="en-US" sz="2400" dirty="0" smtClean="0">
                      <a:gradFill>
                        <a:gsLst>
                          <a:gs pos="2917">
                            <a:schemeClr val="tx1"/>
                          </a:gs>
                          <a:gs pos="30000">
                            <a:schemeClr val="tx1"/>
                          </a:gs>
                        </a:gsLst>
                        <a:lin ang="5400000" scaled="0"/>
                      </a:gradFill>
                    </a:rPr>
                    <a:t> where </a:t>
                  </a:r>
                  <a14:m>
                    <m:oMath xmlns:m="http://schemas.openxmlformats.org/officeDocument/2006/math">
                      <m:r>
                        <a:rPr lang="en-US" sz="2400" b="0" i="1" smtClean="0">
                          <a:gradFill>
                            <a:gsLst>
                              <a:gs pos="2917">
                                <a:schemeClr val="tx1"/>
                              </a:gs>
                              <a:gs pos="30000">
                                <a:schemeClr val="tx1"/>
                              </a:gs>
                            </a:gsLst>
                            <a:lin ang="5400000" scaled="0"/>
                          </a:gradFill>
                          <a:latin typeface="Cambria Math" panose="02040503050406030204" pitchFamily="18" charset="0"/>
                        </a:rPr>
                        <m:t>𝑍</m:t>
                      </m:r>
                      <m:r>
                        <a:rPr lang="en-US" sz="2400" b="0" i="1" smtClean="0">
                          <a:gradFill>
                            <a:gsLst>
                              <a:gs pos="2917">
                                <a:schemeClr val="tx1"/>
                              </a:gs>
                              <a:gs pos="30000">
                                <a:schemeClr val="tx1"/>
                              </a:gs>
                            </a:gsLst>
                            <a:lin ang="5400000" scaled="0"/>
                          </a:gradFill>
                          <a:latin typeface="Cambria Math" panose="02040503050406030204" pitchFamily="18" charset="0"/>
                        </a:rPr>
                        <m:t>=</m:t>
                      </m:r>
                      <m:nary>
                        <m:naryPr>
                          <m:chr m:val="∑"/>
                          <m:supHide m:val="on"/>
                          <m:ctrlPr>
                            <a:rPr lang="en-US" sz="2400" b="0" i="1" smtClean="0">
                              <a:gradFill>
                                <a:gsLst>
                                  <a:gs pos="2917">
                                    <a:schemeClr val="tx1"/>
                                  </a:gs>
                                  <a:gs pos="30000">
                                    <a:schemeClr val="tx1"/>
                                  </a:gs>
                                </a:gsLst>
                                <a:lin ang="5400000" scaled="0"/>
                              </a:gradFill>
                              <a:latin typeface="Cambria Math" panose="02040503050406030204" pitchFamily="18" charset="0"/>
                            </a:rPr>
                          </m:ctrlPr>
                        </m:naryPr>
                        <m:sub>
                          <m:r>
                            <a:rPr lang="en-US" sz="2400" b="0" i="1" smtClean="0">
                              <a:gradFill>
                                <a:gsLst>
                                  <a:gs pos="2917">
                                    <a:schemeClr val="tx1"/>
                                  </a:gs>
                                  <a:gs pos="30000">
                                    <a:schemeClr val="tx1"/>
                                  </a:gs>
                                </a:gsLst>
                                <a:lin ang="5400000" scaled="0"/>
                              </a:gradFill>
                              <a:latin typeface="Cambria Math" panose="02040503050406030204" pitchFamily="18" charset="0"/>
                            </a:rPr>
                            <m:t>𝑤</m:t>
                          </m:r>
                        </m:sub>
                        <m:sup/>
                        <m:e>
                          <m:r>
                            <m:rPr>
                              <m:sty m:val="p"/>
                            </m:rPr>
                            <a:rPr lang="en-US" sz="2400" b="0" i="0" smtClean="0">
                              <a:gradFill>
                                <a:gsLst>
                                  <a:gs pos="2917">
                                    <a:schemeClr val="tx1"/>
                                  </a:gs>
                                  <a:gs pos="30000">
                                    <a:schemeClr val="tx1"/>
                                  </a:gs>
                                </a:gsLst>
                                <a:lin ang="5400000" scaled="0"/>
                              </a:gradFill>
                              <a:latin typeface="Cambria Math" panose="02040503050406030204" pitchFamily="18" charset="0"/>
                            </a:rPr>
                            <m:t>exp</m:t>
                          </m:r>
                          <m:r>
                            <a:rPr lang="en-US" sz="2400" b="0" i="1" smtClean="0">
                              <a:gradFill>
                                <a:gsLst>
                                  <a:gs pos="2917">
                                    <a:schemeClr val="tx1"/>
                                  </a:gs>
                                  <a:gs pos="30000">
                                    <a:schemeClr val="tx1"/>
                                  </a:gs>
                                </a:gsLst>
                                <a:lin ang="5400000" scaled="0"/>
                              </a:gradFill>
                              <a:latin typeface="Cambria Math" panose="02040503050406030204" pitchFamily="18" charset="0"/>
                            </a:rPr>
                            <m:t>⁡(</m:t>
                          </m:r>
                          <m:r>
                            <a:rPr lang="en-US" sz="2400" b="0" i="1" smtClean="0">
                              <a:gradFill>
                                <a:gsLst>
                                  <a:gs pos="2917">
                                    <a:schemeClr val="tx1"/>
                                  </a:gs>
                                  <a:gs pos="30000">
                                    <a:schemeClr val="tx1"/>
                                  </a:gs>
                                </a:gsLst>
                                <a:lin ang="5400000" scaled="0"/>
                              </a:gradFill>
                              <a:latin typeface="Cambria Math" panose="02040503050406030204" pitchFamily="18" charset="0"/>
                            </a:rPr>
                            <m:t>𝑠</m:t>
                          </m:r>
                          <m:d>
                            <m:dPr>
                              <m:ctrlPr>
                                <a:rPr lang="en-US" sz="2400" b="0" i="1" smtClean="0">
                                  <a:gradFill>
                                    <a:gsLst>
                                      <a:gs pos="2917">
                                        <a:schemeClr val="tx1"/>
                                      </a:gs>
                                      <a:gs pos="30000">
                                        <a:schemeClr val="tx1"/>
                                      </a:gs>
                                    </a:gsLst>
                                    <a:lin ang="5400000" scaled="0"/>
                                  </a:gradFill>
                                  <a:latin typeface="Cambria Math" panose="02040503050406030204" pitchFamily="18" charset="0"/>
                                </a:rPr>
                              </m:ctrlPr>
                            </m:dPr>
                            <m:e>
                              <m:r>
                                <a:rPr lang="en-US" sz="2400" b="0" i="1" smtClean="0">
                                  <a:gradFill>
                                    <a:gsLst>
                                      <a:gs pos="2917">
                                        <a:schemeClr val="tx1"/>
                                      </a:gs>
                                      <a:gs pos="30000">
                                        <a:schemeClr val="tx1"/>
                                      </a:gs>
                                    </a:gsLst>
                                    <a:lin ang="5400000" scaled="0"/>
                                  </a:gradFill>
                                  <a:latin typeface="Cambria Math" panose="02040503050406030204" pitchFamily="18" charset="0"/>
                                </a:rPr>
                                <m:t>𝑤</m:t>
                              </m:r>
                            </m:e>
                          </m:d>
                          <m:r>
                            <a:rPr lang="en-US" sz="2400" b="0" i="1" smtClean="0">
                              <a:gradFill>
                                <a:gsLst>
                                  <a:gs pos="2917">
                                    <a:schemeClr val="tx1"/>
                                  </a:gs>
                                  <a:gs pos="30000">
                                    <a:schemeClr val="tx1"/>
                                  </a:gs>
                                </a:gsLst>
                                <a:lin ang="5400000" scaled="0"/>
                              </a:gradFill>
                              <a:latin typeface="Cambria Math" panose="02040503050406030204" pitchFamily="18" charset="0"/>
                            </a:rPr>
                            <m:t>)</m:t>
                          </m:r>
                        </m:e>
                      </m:nary>
                    </m:oMath>
                  </a14:m>
                  <a:endParaRPr lang="en-US" sz="2400" dirty="0" err="1" smtClean="0">
                    <a:gradFill>
                      <a:gsLst>
                        <a:gs pos="2917">
                          <a:schemeClr val="tx1"/>
                        </a:gs>
                        <a:gs pos="30000">
                          <a:schemeClr val="tx1"/>
                        </a:gs>
                      </a:gsLst>
                      <a:lin ang="5400000" scaled="0"/>
                    </a:gra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2713037" y="1287462"/>
                  <a:ext cx="7076809" cy="627864"/>
                </a:xfrm>
                <a:prstGeom prst="rect">
                  <a:avLst/>
                </a:prstGeom>
                <a:blipFill rotWithShape="0">
                  <a:blip r:embed="rId4"/>
                  <a:stretch>
                    <a:fillRect/>
                  </a:stretch>
                </a:blipFill>
              </p:spPr>
              <p:txBody>
                <a:bodyPr/>
                <a:lstStyle/>
                <a:p>
                  <a:r>
                    <a:rPr lang="en-US">
                      <a:noFill/>
                    </a:rPr>
                    <a:t> </a:t>
                  </a:r>
                </a:p>
              </p:txBody>
            </p:sp>
          </mc:Fallback>
        </mc:AlternateContent>
        <p:sp>
          <p:nvSpPr>
            <p:cNvPr id="35" name="TextBox 34"/>
            <p:cNvSpPr txBox="1"/>
            <p:nvPr/>
          </p:nvSpPr>
          <p:spPr>
            <a:xfrm>
              <a:off x="5241869" y="6414655"/>
              <a:ext cx="1114536"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FF0000"/>
                  </a:solidFill>
                </a:rPr>
                <a:t>Word</a:t>
              </a:r>
            </a:p>
          </p:txBody>
        </p:sp>
        <p:sp>
          <p:nvSpPr>
            <p:cNvPr id="37" name="TextBox 36"/>
            <p:cNvSpPr txBox="1"/>
            <p:nvPr/>
          </p:nvSpPr>
          <p:spPr>
            <a:xfrm>
              <a:off x="3333169" y="6414655"/>
              <a:ext cx="1970668"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chemeClr val="accent6">
                      <a:lumMod val="50000"/>
                      <a:lumOff val="50000"/>
                    </a:schemeClr>
                  </a:solidFill>
                </a:rPr>
                <a:t>Left context</a:t>
              </a:r>
            </a:p>
          </p:txBody>
        </p:sp>
        <p:sp>
          <p:nvSpPr>
            <p:cNvPr id="38" name="TextBox 37"/>
            <p:cNvSpPr txBox="1"/>
            <p:nvPr/>
          </p:nvSpPr>
          <p:spPr>
            <a:xfrm>
              <a:off x="6163101" y="6401994"/>
              <a:ext cx="2179892"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chemeClr val="accent6">
                      <a:lumMod val="50000"/>
                      <a:lumOff val="50000"/>
                    </a:schemeClr>
                  </a:solidFill>
                </a:rPr>
                <a:t>Right context</a:t>
              </a:r>
            </a:p>
          </p:txBody>
        </p:sp>
        <p:sp>
          <p:nvSpPr>
            <p:cNvPr id="39" name="TextBox 38"/>
            <p:cNvSpPr txBox="1"/>
            <p:nvPr/>
          </p:nvSpPr>
          <p:spPr>
            <a:xfrm>
              <a:off x="4592905" y="3809580"/>
              <a:ext cx="2742226"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Neural Network</a:t>
              </a:r>
            </a:p>
            <a:p>
              <a:pPr algn="ctr">
                <a:lnSpc>
                  <a:spcPct val="90000"/>
                </a:lnSpc>
                <a:spcAft>
                  <a:spcPts val="600"/>
                </a:spcAft>
              </a:pPr>
              <a:r>
                <a:rPr lang="en-US" sz="2400" dirty="0" smtClean="0">
                  <a:gradFill>
                    <a:gsLst>
                      <a:gs pos="2917">
                        <a:schemeClr val="tx1"/>
                      </a:gs>
                      <a:gs pos="30000">
                        <a:schemeClr val="tx1"/>
                      </a:gs>
                    </a:gsLst>
                    <a:lin ang="5400000" scaled="0"/>
                  </a:gradFill>
                </a:rPr>
                <a:t>(with parameters)</a:t>
              </a:r>
            </a:p>
          </p:txBody>
        </p:sp>
      </p:grpSp>
      <p:sp>
        <p:nvSpPr>
          <p:cNvPr id="42" name="TextBox 41"/>
          <p:cNvSpPr txBox="1"/>
          <p:nvPr/>
        </p:nvSpPr>
        <p:spPr>
          <a:xfrm>
            <a:off x="10103690" y="3878262"/>
            <a:ext cx="2410788" cy="1037207"/>
          </a:xfrm>
          <a:prstGeom prst="rect">
            <a:avLst/>
          </a:prstGeom>
          <a:noFill/>
        </p:spPr>
        <p:txBody>
          <a:bodyPr wrap="none" lIns="182880" tIns="146304" rIns="182880" bIns="146304" rtlCol="0">
            <a:spAutoFit/>
          </a:bodyPr>
          <a:lstStyle/>
          <a:p>
            <a:pPr>
              <a:lnSpc>
                <a:spcPct val="90000"/>
              </a:lnSpc>
              <a:spcAft>
                <a:spcPts val="600"/>
              </a:spcAft>
            </a:pPr>
            <a:r>
              <a:rPr lang="en-US" sz="2400" dirty="0" err="1" smtClean="0">
                <a:solidFill>
                  <a:schemeClr val="accent6">
                    <a:lumMod val="50000"/>
                    <a:lumOff val="50000"/>
                  </a:schemeClr>
                </a:solidFill>
              </a:rPr>
              <a:t>Embeddings</a:t>
            </a:r>
            <a:r>
              <a:rPr lang="en-US" sz="2400" dirty="0" smtClean="0">
                <a:solidFill>
                  <a:schemeClr val="accent6">
                    <a:lumMod val="50000"/>
                    <a:lumOff val="50000"/>
                  </a:schemeClr>
                </a:solidFill>
              </a:rPr>
              <a:t> of</a:t>
            </a:r>
          </a:p>
          <a:p>
            <a:pPr>
              <a:lnSpc>
                <a:spcPct val="90000"/>
              </a:lnSpc>
              <a:spcAft>
                <a:spcPts val="600"/>
              </a:spcAft>
            </a:pPr>
            <a:r>
              <a:rPr lang="en-US" sz="2400" dirty="0" smtClean="0">
                <a:solidFill>
                  <a:schemeClr val="accent6">
                    <a:lumMod val="50000"/>
                    <a:lumOff val="50000"/>
                  </a:schemeClr>
                </a:solidFill>
              </a:rPr>
              <a:t>Context words</a:t>
            </a:r>
          </a:p>
        </p:txBody>
      </p:sp>
      <p:sp>
        <p:nvSpPr>
          <p:cNvPr id="44" name="TextBox 43"/>
          <p:cNvSpPr txBox="1"/>
          <p:nvPr/>
        </p:nvSpPr>
        <p:spPr>
          <a:xfrm>
            <a:off x="399156" y="5993598"/>
            <a:ext cx="11964173"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b="1" dirty="0" smtClean="0">
                <a:gradFill>
                  <a:gsLst>
                    <a:gs pos="2917">
                      <a:schemeClr val="tx1"/>
                    </a:gs>
                    <a:gs pos="30000">
                      <a:schemeClr val="tx1"/>
                    </a:gs>
                  </a:gsLst>
                  <a:lin ang="5400000" scaled="0"/>
                </a:gradFill>
              </a:rPr>
              <a:t>Context </a:t>
            </a:r>
            <a:r>
              <a:rPr lang="en-US" sz="2400" b="1" dirty="0" err="1" smtClean="0">
                <a:gradFill>
                  <a:gsLst>
                    <a:gs pos="2917">
                      <a:schemeClr val="tx1"/>
                    </a:gs>
                    <a:gs pos="30000">
                      <a:schemeClr val="tx1"/>
                    </a:gs>
                  </a:gsLst>
                  <a:lin ang="5400000" scaled="0"/>
                </a:gradFill>
              </a:rPr>
              <a:t>embeddings</a:t>
            </a:r>
            <a:r>
              <a:rPr lang="en-US" sz="2400" b="1" dirty="0" smtClean="0">
                <a:gradFill>
                  <a:gsLst>
                    <a:gs pos="2917">
                      <a:schemeClr val="tx1"/>
                    </a:gs>
                    <a:gs pos="30000">
                      <a:schemeClr val="tx1"/>
                    </a:gs>
                  </a:gsLst>
                  <a:lin ang="5400000" scaled="0"/>
                </a:gradFill>
              </a:rPr>
              <a:t> and neural net parameters are all unknowns that are tuned</a:t>
            </a:r>
          </a:p>
          <a:p>
            <a:pPr algn="ctr">
              <a:lnSpc>
                <a:spcPct val="90000"/>
              </a:lnSpc>
              <a:spcAft>
                <a:spcPts val="600"/>
              </a:spcAft>
            </a:pPr>
            <a:r>
              <a:rPr lang="en-US" sz="2400" b="1" dirty="0" smtClean="0">
                <a:solidFill>
                  <a:srgbClr val="FF0000"/>
                </a:solidFill>
              </a:rPr>
              <a:t>But where are the word </a:t>
            </a:r>
            <a:r>
              <a:rPr lang="en-US" sz="2400" b="1" dirty="0" err="1" smtClean="0">
                <a:solidFill>
                  <a:srgbClr val="FF0000"/>
                </a:solidFill>
              </a:rPr>
              <a:t>embeddings</a:t>
            </a:r>
            <a:r>
              <a:rPr lang="en-US" sz="2400" b="1" dirty="0" smtClean="0">
                <a:solidFill>
                  <a:srgbClr val="FF0000"/>
                </a:solidFill>
              </a:rPr>
              <a:t>??</a:t>
            </a:r>
          </a:p>
        </p:txBody>
      </p:sp>
      <p:sp>
        <p:nvSpPr>
          <p:cNvPr id="45" name="TextBox 44"/>
          <p:cNvSpPr txBox="1"/>
          <p:nvPr/>
        </p:nvSpPr>
        <p:spPr>
          <a:xfrm>
            <a:off x="0" y="73334"/>
            <a:ext cx="1611660" cy="738664"/>
          </a:xfrm>
          <a:prstGeom prst="rect">
            <a:avLst/>
          </a:prstGeom>
          <a:noFill/>
        </p:spPr>
        <p:txBody>
          <a:bodyPr wrap="none" lIns="182880" tIns="146304" rIns="182880" bIns="146304" rtlCol="0">
            <a:spAutoFit/>
          </a:bodyPr>
          <a:lstStyle/>
          <a:p>
            <a:pPr>
              <a:lnSpc>
                <a:spcPct val="90000"/>
              </a:lnSpc>
              <a:spcAft>
                <a:spcPts val="600"/>
              </a:spcAft>
            </a:pPr>
            <a:r>
              <a:rPr lang="en-US" sz="3200" b="1" dirty="0" smtClean="0">
                <a:gradFill>
                  <a:gsLst>
                    <a:gs pos="2917">
                      <a:schemeClr val="tx1"/>
                    </a:gs>
                    <a:gs pos="30000">
                      <a:schemeClr val="tx1"/>
                    </a:gs>
                  </a:gsLst>
                  <a:lin ang="5400000" scaled="0"/>
                </a:gradFill>
              </a:rPr>
              <a:t>CBOW</a:t>
            </a:r>
          </a:p>
        </p:txBody>
      </p:sp>
    </p:spTree>
    <p:extLst>
      <p:ext uri="{BB962C8B-B14F-4D97-AF65-F5344CB8AC3E}">
        <p14:creationId xmlns:p14="http://schemas.microsoft.com/office/powerpoint/2010/main" val="90196682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Training process</a:t>
            </a:r>
            <a:endParaRPr lang="en-US" i="1" noProof="0" dirty="0">
              <a:solidFill>
                <a:srgbClr val="00B050"/>
              </a:solidFill>
            </a:endParaRPr>
          </a:p>
        </p:txBody>
      </p:sp>
      <p:sp>
        <p:nvSpPr>
          <p:cNvPr id="3" name="Text Placeholder 2"/>
          <p:cNvSpPr>
            <a:spLocks noGrp="1"/>
          </p:cNvSpPr>
          <p:nvPr>
            <p:ph type="body" sz="quarter" idx="10"/>
          </p:nvPr>
        </p:nvSpPr>
        <p:spPr>
          <a:xfrm>
            <a:off x="579437" y="1668462"/>
            <a:ext cx="11048998" cy="4838248"/>
          </a:xfrm>
        </p:spPr>
        <p:txBody>
          <a:bodyPr/>
          <a:lstStyle/>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Apply the model described treating every word occurrence in the data as a training example</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Since no manual labeling is involved, it is easy to collect billions of examples</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Minimize the total Negative Log Likelihood formed with the soft-max probabilities</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Stochastic gradient descent is usually used</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solidFill>
                  <a:srgbClr val="FF0000"/>
                </a:solidFill>
              </a:rPr>
              <a:t>After training, there is no role for context </a:t>
            </a:r>
            <a:r>
              <a:rPr lang="en-US" sz="2400" dirty="0" err="1" smtClean="0">
                <a:solidFill>
                  <a:srgbClr val="FF0000"/>
                </a:solidFill>
              </a:rPr>
              <a:t>embeddings</a:t>
            </a:r>
            <a:r>
              <a:rPr lang="en-US" sz="2400" dirty="0" smtClean="0">
                <a:solidFill>
                  <a:srgbClr val="FF0000"/>
                </a:solidFill>
              </a:rPr>
              <a:t> – scope for research</a:t>
            </a: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p:txBody>
      </p:sp>
    </p:spTree>
    <p:extLst>
      <p:ext uri="{BB962C8B-B14F-4D97-AF65-F5344CB8AC3E}">
        <p14:creationId xmlns:p14="http://schemas.microsoft.com/office/powerpoint/2010/main" val="142611536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93837" y="296862"/>
            <a:ext cx="9067800" cy="6541832"/>
          </a:xfrm>
          <a:prstGeom prst="rect">
            <a:avLst/>
          </a:prstGeom>
        </p:spPr>
      </p:pic>
      <p:sp>
        <p:nvSpPr>
          <p:cNvPr id="3" name="TextBox 2"/>
          <p:cNvSpPr txBox="1"/>
          <p:nvPr/>
        </p:nvSpPr>
        <p:spPr>
          <a:xfrm>
            <a:off x="7208837" y="516330"/>
            <a:ext cx="3041667"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smtClean="0">
                <a:solidFill>
                  <a:srgbClr val="FF0000"/>
                </a:solidFill>
              </a:rPr>
              <a:t>Word </a:t>
            </a:r>
            <a:r>
              <a:rPr lang="en-US" sz="2400" b="1" dirty="0" err="1" smtClean="0">
                <a:solidFill>
                  <a:srgbClr val="FF0000"/>
                </a:solidFill>
              </a:rPr>
              <a:t>embeddings</a:t>
            </a:r>
            <a:endParaRPr lang="en-US" sz="2400" b="1" dirty="0" smtClean="0">
              <a:solidFill>
                <a:srgbClr val="FF0000"/>
              </a:solidFill>
            </a:endParaRPr>
          </a:p>
        </p:txBody>
      </p:sp>
      <p:sp>
        <p:nvSpPr>
          <p:cNvPr id="4" name="Oval 3"/>
          <p:cNvSpPr/>
          <p:nvPr/>
        </p:nvSpPr>
        <p:spPr bwMode="auto">
          <a:xfrm>
            <a:off x="6675437" y="1897062"/>
            <a:ext cx="533400" cy="2667000"/>
          </a:xfrm>
          <a:prstGeom prst="ellipse">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Arrow Connector 5"/>
          <p:cNvCxnSpPr>
            <a:endCxn id="4" idx="0"/>
          </p:cNvCxnSpPr>
          <p:nvPr/>
        </p:nvCxnSpPr>
        <p:spPr>
          <a:xfrm flipH="1">
            <a:off x="6942137" y="830262"/>
            <a:ext cx="419100" cy="10668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969617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What is an embedding?</a:t>
            </a:r>
            <a:endParaRPr lang="en-US" noProof="0" dirty="0">
              <a:solidFill>
                <a:srgbClr val="00B050"/>
              </a:solidFill>
            </a:endParaRP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579437" y="1668462"/>
                <a:ext cx="11048998" cy="4900572"/>
              </a:xfrm>
            </p:spPr>
            <p:txBody>
              <a:bodyPr/>
              <a:lstStyle/>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Suppose you have a collection of objects</a:t>
                </a: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The </a:t>
                </a:r>
                <a:r>
                  <a:rPr lang="en-US" sz="2400" i="1" dirty="0" err="1" smtClean="0">
                    <a:gradFill>
                      <a:gsLst>
                        <a:gs pos="1250">
                          <a:srgbClr val="505050"/>
                        </a:gs>
                        <a:gs pos="100000">
                          <a:srgbClr val="505050"/>
                        </a:gs>
                      </a:gsLst>
                      <a:lin ang="5400000" scaled="0"/>
                    </a:gradFill>
                  </a:rPr>
                  <a:t>i</a:t>
                </a:r>
                <a:r>
                  <a:rPr lang="en-US" sz="2400" dirty="0" err="1" smtClean="0">
                    <a:gradFill>
                      <a:gsLst>
                        <a:gs pos="1250">
                          <a:srgbClr val="505050"/>
                        </a:gs>
                        <a:gs pos="100000">
                          <a:srgbClr val="505050"/>
                        </a:gs>
                      </a:gsLst>
                      <a:lin ang="5400000" scaled="0"/>
                    </a:gradFill>
                  </a:rPr>
                  <a:t>-th</a:t>
                </a:r>
                <a:r>
                  <a:rPr lang="en-US" sz="2400" dirty="0" smtClean="0">
                    <a:gradFill>
                      <a:gsLst>
                        <a:gs pos="1250">
                          <a:srgbClr val="505050"/>
                        </a:gs>
                        <a:gs pos="100000">
                          <a:srgbClr val="505050"/>
                        </a:gs>
                      </a:gsLst>
                      <a:lin ang="5400000" scaled="0"/>
                    </a:gradFill>
                  </a:rPr>
                  <a:t> object is represented by an embedding:</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lvl="1"/>
                <a14:m>
                  <m:oMathPara xmlns:m="http://schemas.openxmlformats.org/officeDocument/2006/math">
                    <m:oMathParaPr>
                      <m:jc m:val="centerGroup"/>
                    </m:oMathParaPr>
                    <m:oMath xmlns:m="http://schemas.openxmlformats.org/officeDocument/2006/math">
                      <m:sSub>
                        <m:sSubPr>
                          <m:ctrlPr>
                            <a:rPr lang="en-US" sz="2800" b="0" i="1" smtClean="0">
                              <a:gradFill>
                                <a:gsLst>
                                  <a:gs pos="1250">
                                    <a:srgbClr val="505050"/>
                                  </a:gs>
                                  <a:gs pos="100000">
                                    <a:srgbClr val="505050"/>
                                  </a:gs>
                                </a:gsLst>
                                <a:lin ang="5400000" scaled="0"/>
                              </a:gradFill>
                              <a:latin typeface="Cambria Math" panose="02040503050406030204" pitchFamily="18" charset="0"/>
                            </a:rPr>
                          </m:ctrlPr>
                        </m:sSubPr>
                        <m:e>
                          <m:r>
                            <a:rPr lang="en-US" sz="2800" b="0" i="1" smtClean="0">
                              <a:gradFill>
                                <a:gsLst>
                                  <a:gs pos="1250">
                                    <a:srgbClr val="505050"/>
                                  </a:gs>
                                  <a:gs pos="100000">
                                    <a:srgbClr val="505050"/>
                                  </a:gs>
                                </a:gsLst>
                                <a:lin ang="5400000" scaled="0"/>
                              </a:gradFill>
                              <a:latin typeface="Cambria Math" panose="02040503050406030204" pitchFamily="18" charset="0"/>
                            </a:rPr>
                            <m:t>𝑤</m:t>
                          </m:r>
                        </m:e>
                        <m:sub>
                          <m:r>
                            <a:rPr lang="en-US" sz="2800" b="0" i="1" smtClean="0">
                              <a:gradFill>
                                <a:gsLst>
                                  <a:gs pos="1250">
                                    <a:srgbClr val="505050"/>
                                  </a:gs>
                                  <a:gs pos="100000">
                                    <a:srgbClr val="505050"/>
                                  </a:gs>
                                </a:gsLst>
                                <a:lin ang="5400000" scaled="0"/>
                              </a:gradFill>
                              <a:latin typeface="Cambria Math" panose="02040503050406030204" pitchFamily="18" charset="0"/>
                            </a:rPr>
                            <m:t>𝑖</m:t>
                          </m:r>
                        </m:sub>
                      </m:sSub>
                      <m:r>
                        <a:rPr lang="en-US" sz="2800" b="0" i="1" smtClean="0">
                          <a:gradFill>
                            <a:gsLst>
                              <a:gs pos="1250">
                                <a:srgbClr val="505050"/>
                              </a:gs>
                              <a:gs pos="100000">
                                <a:srgbClr val="505050"/>
                              </a:gs>
                            </a:gsLst>
                            <a:lin ang="5400000" scaled="0"/>
                          </a:gradFill>
                          <a:latin typeface="Cambria Math" panose="02040503050406030204" pitchFamily="18" charset="0"/>
                        </a:rPr>
                        <m:t>∈</m:t>
                      </m:r>
                      <m:sSup>
                        <m:sSupPr>
                          <m:ctrlPr>
                            <a:rPr lang="en-US" sz="2800" b="0" i="1" smtClean="0">
                              <a:gradFill>
                                <a:gsLst>
                                  <a:gs pos="1250">
                                    <a:srgbClr val="505050"/>
                                  </a:gs>
                                  <a:gs pos="100000">
                                    <a:srgbClr val="505050"/>
                                  </a:gs>
                                </a:gsLst>
                                <a:lin ang="5400000" scaled="0"/>
                              </a:gradFill>
                              <a:latin typeface="Cambria Math" panose="02040503050406030204" pitchFamily="18" charset="0"/>
                            </a:rPr>
                          </m:ctrlPr>
                        </m:sSupPr>
                        <m:e>
                          <m:r>
                            <a:rPr lang="en-US" sz="2800" b="0" i="1" smtClean="0">
                              <a:gradFill>
                                <a:gsLst>
                                  <a:gs pos="1250">
                                    <a:srgbClr val="505050"/>
                                  </a:gs>
                                  <a:gs pos="100000">
                                    <a:srgbClr val="505050"/>
                                  </a:gs>
                                </a:gsLst>
                                <a:lin ang="5400000" scaled="0"/>
                              </a:gradFill>
                              <a:latin typeface="Cambria Math" panose="02040503050406030204" pitchFamily="18" charset="0"/>
                            </a:rPr>
                            <m:t>𝑅</m:t>
                          </m:r>
                        </m:e>
                        <m:sup>
                          <m:r>
                            <a:rPr lang="en-US" sz="2800" b="0" i="1" smtClean="0">
                              <a:gradFill>
                                <a:gsLst>
                                  <a:gs pos="1250">
                                    <a:srgbClr val="505050"/>
                                  </a:gs>
                                  <a:gs pos="100000">
                                    <a:srgbClr val="505050"/>
                                  </a:gs>
                                </a:gsLst>
                                <a:lin ang="5400000" scaled="0"/>
                              </a:gradFill>
                              <a:latin typeface="Cambria Math" panose="02040503050406030204" pitchFamily="18" charset="0"/>
                            </a:rPr>
                            <m:t>𝑑</m:t>
                          </m:r>
                        </m:sup>
                      </m:sSup>
                    </m:oMath>
                  </m:oMathPara>
                </a14:m>
                <a:endParaRPr lang="en-US" sz="28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a:p>
                <a:pPr marL="285750" lvl="1" indent="-285750">
                  <a:buFont typeface="Arial" panose="020B0604020202020204" pitchFamily="34" charset="0"/>
                  <a:buChar char="•"/>
                </a:pPr>
                <a14:m>
                  <m:oMath xmlns:m="http://schemas.openxmlformats.org/officeDocument/2006/math">
                    <m:r>
                      <a:rPr lang="en-US" sz="2400" b="0" i="1" smtClean="0">
                        <a:gradFill>
                          <a:gsLst>
                            <a:gs pos="1250">
                              <a:srgbClr val="505050"/>
                            </a:gs>
                            <a:gs pos="100000">
                              <a:srgbClr val="505050"/>
                            </a:gs>
                          </a:gsLst>
                          <a:lin ang="5400000" scaled="0"/>
                        </a:gradFill>
                        <a:latin typeface="Cambria Math" panose="02040503050406030204" pitchFamily="18" charset="0"/>
                      </a:rPr>
                      <m:t>𝑑</m:t>
                    </m:r>
                  </m:oMath>
                </a14:m>
                <a:r>
                  <a:rPr lang="en-US" sz="2400" i="1" dirty="0" smtClean="0">
                    <a:gradFill>
                      <a:gsLst>
                        <a:gs pos="1250">
                          <a:srgbClr val="505050"/>
                        </a:gs>
                        <a:gs pos="100000">
                          <a:srgbClr val="505050"/>
                        </a:gs>
                      </a:gsLst>
                      <a:lin ang="5400000" scaled="0"/>
                    </a:gradFill>
                  </a:rPr>
                  <a:t> </a:t>
                </a:r>
                <a:r>
                  <a:rPr lang="en-US" sz="2400" dirty="0" smtClean="0">
                    <a:gradFill>
                      <a:gsLst>
                        <a:gs pos="1250">
                          <a:srgbClr val="505050"/>
                        </a:gs>
                        <a:gs pos="100000">
                          <a:srgbClr val="505050"/>
                        </a:gs>
                      </a:gsLst>
                      <a:lin ang="5400000" scaled="0"/>
                    </a:gradFill>
                  </a:rPr>
                  <a:t>is typically small, e.g., in the range 50-1000</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Semantically similar objects are located nearby in the embedding vector space</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i="1" dirty="0" smtClean="0">
                    <a:gradFill>
                      <a:gsLst>
                        <a:gs pos="1250">
                          <a:srgbClr val="505050"/>
                        </a:gs>
                        <a:gs pos="100000">
                          <a:srgbClr val="505050"/>
                        </a:gs>
                      </a:gsLst>
                      <a:lin ang="5400000" scaled="0"/>
                    </a:gradFill>
                  </a:rPr>
                  <a:t>Word </a:t>
                </a:r>
                <a:r>
                  <a:rPr lang="en-US" sz="2400" i="1" dirty="0" err="1" smtClean="0">
                    <a:gradFill>
                      <a:gsLst>
                        <a:gs pos="1250">
                          <a:srgbClr val="505050"/>
                        </a:gs>
                        <a:gs pos="100000">
                          <a:srgbClr val="505050"/>
                        </a:gs>
                      </a:gsLst>
                      <a:lin ang="5400000" scaled="0"/>
                    </a:gradFill>
                  </a:rPr>
                  <a:t>embeddings</a:t>
                </a:r>
                <a:r>
                  <a:rPr lang="en-US" sz="2400" i="1" dirty="0" smtClean="0">
                    <a:gradFill>
                      <a:gsLst>
                        <a:gs pos="1250">
                          <a:srgbClr val="505050"/>
                        </a:gs>
                        <a:gs pos="100000">
                          <a:srgbClr val="505050"/>
                        </a:gs>
                      </a:gsLst>
                      <a:lin ang="5400000" scaled="0"/>
                    </a:gradFill>
                  </a:rPr>
                  <a:t> </a:t>
                </a:r>
                <a:r>
                  <a:rPr lang="en-US" sz="2400" dirty="0" smtClean="0">
                    <a:gradFill>
                      <a:gsLst>
                        <a:gs pos="1250">
                          <a:srgbClr val="505050"/>
                        </a:gs>
                        <a:gs pos="100000">
                          <a:srgbClr val="505050"/>
                        </a:gs>
                      </a:gsLst>
                      <a:lin ang="5400000" scaled="0"/>
                    </a:gradFill>
                  </a:rPr>
                  <a:t>are also called as </a:t>
                </a:r>
                <a:r>
                  <a:rPr lang="en-US" sz="2400" i="1" dirty="0" smtClean="0">
                    <a:gradFill>
                      <a:gsLst>
                        <a:gs pos="1250">
                          <a:srgbClr val="505050"/>
                        </a:gs>
                        <a:gs pos="100000">
                          <a:srgbClr val="505050"/>
                        </a:gs>
                      </a:gsLst>
                      <a:lin ang="5400000" scaled="0"/>
                    </a:gradFill>
                  </a:rPr>
                  <a:t>Word vectors</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579437" y="1668462"/>
                <a:ext cx="11048998" cy="4900572"/>
              </a:xfr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0109858"/>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CBOW</a:t>
            </a:r>
            <a:endParaRPr lang="en-US" i="1" noProof="0" dirty="0">
              <a:solidFill>
                <a:srgbClr val="00B050"/>
              </a:solidFill>
            </a:endParaRPr>
          </a:p>
        </p:txBody>
      </p:sp>
      <p:sp>
        <p:nvSpPr>
          <p:cNvPr id="3" name="Text Placeholder 2"/>
          <p:cNvSpPr>
            <a:spLocks noGrp="1"/>
          </p:cNvSpPr>
          <p:nvPr>
            <p:ph type="body" sz="quarter" idx="10"/>
          </p:nvPr>
        </p:nvSpPr>
        <p:spPr>
          <a:xfrm>
            <a:off x="579437" y="1668462"/>
            <a:ext cx="7162800" cy="4025717"/>
          </a:xfrm>
        </p:spPr>
        <p:txBody>
          <a:bodyPr/>
          <a:lstStyle/>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CBOW = Continuous bag-of-words model</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Sums the </a:t>
            </a:r>
            <a:r>
              <a:rPr lang="en-US" sz="2400" dirty="0" err="1" smtClean="0">
                <a:gradFill>
                  <a:gsLst>
                    <a:gs pos="1250">
                      <a:srgbClr val="505050"/>
                    </a:gs>
                    <a:gs pos="100000">
                      <a:srgbClr val="505050"/>
                    </a:gs>
                  </a:gsLst>
                  <a:lin ang="5400000" scaled="0"/>
                </a:gradFill>
              </a:rPr>
              <a:t>embeddings</a:t>
            </a:r>
            <a:r>
              <a:rPr lang="en-US" sz="2400" dirty="0" smtClean="0">
                <a:gradFill>
                  <a:gsLst>
                    <a:gs pos="1250">
                      <a:srgbClr val="505050"/>
                    </a:gs>
                    <a:gs pos="100000">
                      <a:srgbClr val="505050"/>
                    </a:gs>
                  </a:gsLst>
                  <a:lin ang="5400000" scaled="0"/>
                </a:gradFill>
              </a:rPr>
              <a:t> of context words</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After that it is just a linear net to form word scores</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The parameters of the linear net give the word </a:t>
            </a:r>
            <a:r>
              <a:rPr lang="en-US" sz="2400" dirty="0" err="1" smtClean="0">
                <a:gradFill>
                  <a:gsLst>
                    <a:gs pos="1250">
                      <a:srgbClr val="505050"/>
                    </a:gs>
                    <a:gs pos="100000">
                      <a:srgbClr val="505050"/>
                    </a:gs>
                  </a:gsLst>
                  <a:lin ang="5400000" scaled="0"/>
                </a:gradFill>
              </a:rPr>
              <a:t>embeddings</a:t>
            </a:r>
            <a:endParaRPr lang="en-US" sz="2400" dirty="0" smtClean="0">
              <a:gradFill>
                <a:gsLst>
                  <a:gs pos="1250">
                    <a:srgbClr val="505050"/>
                  </a:gs>
                  <a:gs pos="100000">
                    <a:srgbClr val="505050"/>
                  </a:gs>
                </a:gsLst>
                <a:lin ang="5400000" scaled="0"/>
              </a:gradFill>
            </a:endParaRP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9305" y="1212849"/>
            <a:ext cx="3424898" cy="4616165"/>
          </a:xfrm>
          <a:prstGeom prst="rect">
            <a:avLst/>
          </a:prstGeom>
        </p:spPr>
      </p:pic>
      <p:cxnSp>
        <p:nvCxnSpPr>
          <p:cNvPr id="6" name="Straight Arrow Connector 5"/>
          <p:cNvCxnSpPr/>
          <p:nvPr/>
        </p:nvCxnSpPr>
        <p:spPr>
          <a:xfrm flipV="1">
            <a:off x="10790237" y="3344862"/>
            <a:ext cx="152400" cy="15443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0086313" y="4774398"/>
            <a:ext cx="1712648"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FF0000"/>
                </a:solidFill>
              </a:rPr>
              <a:t>Linear net</a:t>
            </a:r>
          </a:p>
        </p:txBody>
      </p:sp>
      <p:sp>
        <p:nvSpPr>
          <p:cNvPr id="7" name="TextBox 6"/>
          <p:cNvSpPr txBox="1"/>
          <p:nvPr/>
        </p:nvSpPr>
        <p:spPr>
          <a:xfrm>
            <a:off x="32296" y="6292085"/>
            <a:ext cx="3118161"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solidFill>
                  <a:schemeClr val="accent6">
                    <a:lumMod val="50000"/>
                    <a:lumOff val="50000"/>
                  </a:schemeClr>
                </a:solidFill>
              </a:rPr>
              <a:t>* Mikolov et al (2013a,b)</a:t>
            </a:r>
          </a:p>
        </p:txBody>
      </p:sp>
    </p:spTree>
    <p:extLst>
      <p:ext uri="{BB962C8B-B14F-4D97-AF65-F5344CB8AC3E}">
        <p14:creationId xmlns:p14="http://schemas.microsoft.com/office/powerpoint/2010/main" val="87888965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Log bilinear (LBL) model*</a:t>
            </a:r>
            <a:endParaRPr lang="en-US" i="1" noProof="0" dirty="0">
              <a:solidFill>
                <a:srgbClr val="00B050"/>
              </a:solidFill>
            </a:endParaRP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579437" y="1668462"/>
                <a:ext cx="11048998" cy="4173450"/>
              </a:xfrm>
            </p:spPr>
            <p:txBody>
              <a:bodyPr/>
              <a:lstStyle/>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For a word occurrence </a:t>
                </a:r>
                <a14:m>
                  <m:oMath xmlns:m="http://schemas.openxmlformats.org/officeDocument/2006/math">
                    <m:r>
                      <a:rPr lang="en-US" sz="2400" b="0" i="1" smtClean="0">
                        <a:gradFill>
                          <a:gsLst>
                            <a:gs pos="1250">
                              <a:srgbClr val="505050"/>
                            </a:gs>
                            <a:gs pos="100000">
                              <a:srgbClr val="505050"/>
                            </a:gs>
                          </a:gsLst>
                          <a:lin ang="5400000" scaled="0"/>
                        </a:gradFill>
                        <a:latin typeface="Cambria Math" panose="02040503050406030204" pitchFamily="18" charset="0"/>
                      </a:rPr>
                      <m:t>𝑤</m:t>
                    </m:r>
                  </m:oMath>
                </a14:m>
                <a:r>
                  <a:rPr lang="en-US" sz="2400" dirty="0" smtClean="0">
                    <a:gradFill>
                      <a:gsLst>
                        <a:gs pos="1250">
                          <a:srgbClr val="505050"/>
                        </a:gs>
                        <a:gs pos="100000">
                          <a:srgbClr val="505050"/>
                        </a:gs>
                      </a:gsLst>
                      <a:lin ang="5400000" scaled="0"/>
                    </a:gradFill>
                  </a:rPr>
                  <a:t>, let </a:t>
                </a:r>
                <a14:m>
                  <m:oMath xmlns:m="http://schemas.openxmlformats.org/officeDocument/2006/math">
                    <m:r>
                      <a:rPr lang="en-US" sz="2400" b="0" i="1" smtClean="0">
                        <a:gradFill>
                          <a:gsLst>
                            <a:gs pos="1250">
                              <a:srgbClr val="505050"/>
                            </a:gs>
                            <a:gs pos="100000">
                              <a:srgbClr val="505050"/>
                            </a:gs>
                          </a:gsLst>
                          <a:lin ang="5400000" scaled="0"/>
                        </a:gradFill>
                        <a:latin typeface="Cambria Math" panose="02040503050406030204" pitchFamily="18" charset="0"/>
                      </a:rPr>
                      <m:t>𝐶</m:t>
                    </m:r>
                  </m:oMath>
                </a14:m>
                <a:r>
                  <a:rPr lang="en-US" sz="2400" dirty="0" smtClean="0">
                    <a:gradFill>
                      <a:gsLst>
                        <a:gs pos="1250">
                          <a:srgbClr val="505050"/>
                        </a:gs>
                        <a:gs pos="100000">
                          <a:srgbClr val="505050"/>
                        </a:gs>
                      </a:gsLst>
                      <a:lin ang="5400000" scaled="0"/>
                    </a:gradFill>
                  </a:rPr>
                  <a:t> be the set of context words</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Let </a:t>
                </a:r>
                <a14:m>
                  <m:oMath xmlns:m="http://schemas.openxmlformats.org/officeDocument/2006/math">
                    <m:sSub>
                      <m:sSubPr>
                        <m:ctrlPr>
                          <a:rPr lang="en-US" sz="2400" b="0" i="1" smtClean="0">
                            <a:gradFill>
                              <a:gsLst>
                                <a:gs pos="1250">
                                  <a:srgbClr val="505050"/>
                                </a:gs>
                                <a:gs pos="100000">
                                  <a:srgbClr val="505050"/>
                                </a:gs>
                              </a:gsLst>
                              <a:lin ang="5400000" scaled="0"/>
                            </a:gradFill>
                            <a:latin typeface="Cambria Math" panose="02040503050406030204" pitchFamily="18" charset="0"/>
                          </a:rPr>
                        </m:ctrlPr>
                      </m:sSubPr>
                      <m:e>
                        <m:r>
                          <a:rPr lang="en-US" sz="2400" b="0" i="1" smtClean="0">
                            <a:gradFill>
                              <a:gsLst>
                                <a:gs pos="1250">
                                  <a:srgbClr val="505050"/>
                                </a:gs>
                                <a:gs pos="100000">
                                  <a:srgbClr val="505050"/>
                                </a:gs>
                              </a:gsLst>
                              <a:lin ang="5400000" scaled="0"/>
                            </a:gradFill>
                            <a:latin typeface="Cambria Math" panose="02040503050406030204" pitchFamily="18" charset="0"/>
                          </a:rPr>
                          <m:t>𝛼</m:t>
                        </m:r>
                      </m:e>
                      <m:sub>
                        <m:r>
                          <a:rPr lang="en-US" sz="2400" b="0" i="1" smtClean="0">
                            <a:gradFill>
                              <a:gsLst>
                                <a:gs pos="1250">
                                  <a:srgbClr val="505050"/>
                                </a:gs>
                                <a:gs pos="100000">
                                  <a:srgbClr val="505050"/>
                                </a:gs>
                              </a:gsLst>
                              <a:lin ang="5400000" scaled="0"/>
                            </a:gradFill>
                            <a:latin typeface="Cambria Math" panose="02040503050406030204" pitchFamily="18" charset="0"/>
                          </a:rPr>
                          <m:t>𝑐</m:t>
                        </m:r>
                      </m:sub>
                    </m:sSub>
                  </m:oMath>
                </a14:m>
                <a:r>
                  <a:rPr lang="en-US" sz="2400" dirty="0" smtClean="0">
                    <a:gradFill>
                      <a:gsLst>
                        <a:gs pos="1250">
                          <a:srgbClr val="505050"/>
                        </a:gs>
                        <a:gs pos="100000">
                          <a:srgbClr val="505050"/>
                        </a:gs>
                      </a:gsLst>
                      <a:lin ang="5400000" scaled="0"/>
                    </a:gradFill>
                  </a:rPr>
                  <a:t> be the context embedding for context word </a:t>
                </a:r>
                <a14:m>
                  <m:oMath xmlns:m="http://schemas.openxmlformats.org/officeDocument/2006/math">
                    <m:r>
                      <a:rPr lang="en-US" sz="2400" b="0" i="1" smtClean="0">
                        <a:gradFill>
                          <a:gsLst>
                            <a:gs pos="1250">
                              <a:srgbClr val="505050"/>
                            </a:gs>
                            <a:gs pos="100000">
                              <a:srgbClr val="505050"/>
                            </a:gs>
                          </a:gsLst>
                          <a:lin ang="5400000" scaled="0"/>
                        </a:gradFill>
                        <a:latin typeface="Cambria Math" panose="02040503050406030204" pitchFamily="18" charset="0"/>
                      </a:rPr>
                      <m:t>𝑐</m:t>
                    </m:r>
                  </m:oMath>
                </a14:m>
                <a:endParaRPr lang="en-US" sz="2400" dirty="0" smtClean="0">
                  <a:gradFill>
                    <a:gsLst>
                      <a:gs pos="1250">
                        <a:srgbClr val="505050"/>
                      </a:gs>
                      <a:gs pos="100000">
                        <a:srgbClr val="505050"/>
                      </a:gs>
                    </a:gsLst>
                    <a:lin ang="5400000" scaled="0"/>
                  </a:gradFill>
                </a:endParaRP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Let </a:t>
                </a:r>
                <a14:m>
                  <m:oMath xmlns:m="http://schemas.openxmlformats.org/officeDocument/2006/math">
                    <m:sSub>
                      <m:sSubPr>
                        <m:ctrlPr>
                          <a:rPr lang="en-US" sz="2400" b="0" i="1" smtClean="0">
                            <a:gradFill>
                              <a:gsLst>
                                <a:gs pos="1250">
                                  <a:srgbClr val="505050"/>
                                </a:gs>
                                <a:gs pos="100000">
                                  <a:srgbClr val="505050"/>
                                </a:gs>
                              </a:gsLst>
                              <a:lin ang="5400000" scaled="0"/>
                            </a:gradFill>
                            <a:latin typeface="Cambria Math" panose="02040503050406030204" pitchFamily="18" charset="0"/>
                          </a:rPr>
                        </m:ctrlPr>
                      </m:sSubPr>
                      <m:e>
                        <m:r>
                          <a:rPr lang="en-US" sz="2400" b="0" i="1" smtClean="0">
                            <a:gradFill>
                              <a:gsLst>
                                <a:gs pos="1250">
                                  <a:srgbClr val="505050"/>
                                </a:gs>
                                <a:gs pos="100000">
                                  <a:srgbClr val="505050"/>
                                </a:gs>
                              </a:gsLst>
                              <a:lin ang="5400000" scaled="0"/>
                            </a:gradFill>
                            <a:latin typeface="Cambria Math" panose="02040503050406030204" pitchFamily="18" charset="0"/>
                          </a:rPr>
                          <m:t>𝛽</m:t>
                        </m:r>
                      </m:e>
                      <m:sub>
                        <m:r>
                          <a:rPr lang="en-US" sz="2400" b="0" i="1" smtClean="0">
                            <a:gradFill>
                              <a:gsLst>
                                <a:gs pos="1250">
                                  <a:srgbClr val="505050"/>
                                </a:gs>
                                <a:gs pos="100000">
                                  <a:srgbClr val="505050"/>
                                </a:gs>
                              </a:gsLst>
                              <a:lin ang="5400000" scaled="0"/>
                            </a:gradFill>
                            <a:latin typeface="Cambria Math" panose="02040503050406030204" pitchFamily="18" charset="0"/>
                          </a:rPr>
                          <m:t>𝑤</m:t>
                        </m:r>
                      </m:sub>
                    </m:sSub>
                  </m:oMath>
                </a14:m>
                <a:r>
                  <a:rPr lang="en-US" sz="2400" dirty="0" smtClean="0">
                    <a:gradFill>
                      <a:gsLst>
                        <a:gs pos="1250">
                          <a:srgbClr val="505050"/>
                        </a:gs>
                        <a:gs pos="100000">
                          <a:srgbClr val="505050"/>
                        </a:gs>
                      </a:gsLst>
                      <a:lin ang="5400000" scaled="0"/>
                    </a:gradFill>
                  </a:rPr>
                  <a:t> be the word embedding for word </a:t>
                </a:r>
                <a14:m>
                  <m:oMath xmlns:m="http://schemas.openxmlformats.org/officeDocument/2006/math">
                    <m:r>
                      <a:rPr lang="en-US" sz="2400" b="0" i="1" smtClean="0">
                        <a:gradFill>
                          <a:gsLst>
                            <a:gs pos="1250">
                              <a:srgbClr val="505050"/>
                            </a:gs>
                            <a:gs pos="100000">
                              <a:srgbClr val="505050"/>
                            </a:gs>
                          </a:gsLst>
                          <a:lin ang="5400000" scaled="0"/>
                        </a:gradFill>
                        <a:latin typeface="Cambria Math" panose="02040503050406030204" pitchFamily="18" charset="0"/>
                      </a:rPr>
                      <m:t>𝑤</m:t>
                    </m:r>
                  </m:oMath>
                </a14:m>
                <a:endParaRPr lang="en-US" sz="2400" dirty="0" smtClean="0">
                  <a:gradFill>
                    <a:gsLst>
                      <a:gs pos="1250">
                        <a:srgbClr val="505050"/>
                      </a:gs>
                      <a:gs pos="100000">
                        <a:srgbClr val="505050"/>
                      </a:gs>
                    </a:gsLst>
                    <a:lin ang="5400000" scaled="0"/>
                  </a:gradFill>
                </a:endParaRP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Score </a:t>
                </a:r>
                <a14:m>
                  <m:oMath xmlns:m="http://schemas.openxmlformats.org/officeDocument/2006/math">
                    <m:r>
                      <a:rPr lang="en-US" sz="2400" b="0" i="1" smtClean="0">
                        <a:gradFill>
                          <a:gsLst>
                            <a:gs pos="1250">
                              <a:srgbClr val="505050"/>
                            </a:gs>
                            <a:gs pos="100000">
                              <a:srgbClr val="505050"/>
                            </a:gs>
                          </a:gsLst>
                          <a:lin ang="5400000" scaled="0"/>
                        </a:gradFill>
                        <a:latin typeface="Cambria Math" panose="02040503050406030204" pitchFamily="18" charset="0"/>
                      </a:rPr>
                      <m:t>𝑠</m:t>
                    </m:r>
                    <m:d>
                      <m:dPr>
                        <m:ctrlPr>
                          <a:rPr lang="en-US" sz="2400" b="0" i="1" smtClean="0">
                            <a:gradFill>
                              <a:gsLst>
                                <a:gs pos="1250">
                                  <a:srgbClr val="505050"/>
                                </a:gs>
                                <a:gs pos="100000">
                                  <a:srgbClr val="505050"/>
                                </a:gs>
                              </a:gsLst>
                              <a:lin ang="5400000" scaled="0"/>
                            </a:gradFill>
                            <a:latin typeface="Cambria Math" panose="02040503050406030204" pitchFamily="18" charset="0"/>
                          </a:rPr>
                        </m:ctrlPr>
                      </m:dPr>
                      <m:e>
                        <m:r>
                          <a:rPr lang="en-US" sz="2400" b="0" i="1" smtClean="0">
                            <a:gradFill>
                              <a:gsLst>
                                <a:gs pos="1250">
                                  <a:srgbClr val="505050"/>
                                </a:gs>
                                <a:gs pos="100000">
                                  <a:srgbClr val="505050"/>
                                </a:gs>
                              </a:gsLst>
                              <a:lin ang="5400000" scaled="0"/>
                            </a:gradFill>
                            <a:latin typeface="Cambria Math" panose="02040503050406030204" pitchFamily="18" charset="0"/>
                          </a:rPr>
                          <m:t>𝑤</m:t>
                        </m:r>
                      </m:e>
                    </m:d>
                    <m:r>
                      <a:rPr lang="en-US" sz="2400" b="0" i="1" smtClean="0">
                        <a:gradFill>
                          <a:gsLst>
                            <a:gs pos="1250">
                              <a:srgbClr val="505050"/>
                            </a:gs>
                            <a:gs pos="100000">
                              <a:srgbClr val="505050"/>
                            </a:gs>
                          </a:gsLst>
                          <a:lin ang="5400000" scaled="0"/>
                        </a:gradFill>
                        <a:latin typeface="Cambria Math" panose="02040503050406030204" pitchFamily="18" charset="0"/>
                      </a:rPr>
                      <m:t>=(</m:t>
                    </m:r>
                    <m:nary>
                      <m:naryPr>
                        <m:chr m:val="∑"/>
                        <m:supHide m:val="on"/>
                        <m:ctrlPr>
                          <a:rPr lang="en-US" sz="2400" b="0" i="1" smtClean="0">
                            <a:gradFill>
                              <a:gsLst>
                                <a:gs pos="1250">
                                  <a:srgbClr val="505050"/>
                                </a:gs>
                                <a:gs pos="100000">
                                  <a:srgbClr val="505050"/>
                                </a:gs>
                              </a:gsLst>
                              <a:lin ang="5400000" scaled="0"/>
                            </a:gradFill>
                            <a:latin typeface="Cambria Math" panose="02040503050406030204" pitchFamily="18" charset="0"/>
                          </a:rPr>
                        </m:ctrlPr>
                      </m:naryPr>
                      <m:sub>
                        <m:r>
                          <m:rPr>
                            <m:brk m:alnAt="7"/>
                          </m:rPr>
                          <a:rPr lang="en-US" sz="2400" b="0" i="1" smtClean="0">
                            <a:gradFill>
                              <a:gsLst>
                                <a:gs pos="1250">
                                  <a:srgbClr val="505050"/>
                                </a:gs>
                                <a:gs pos="100000">
                                  <a:srgbClr val="505050"/>
                                </a:gs>
                              </a:gsLst>
                              <a:lin ang="5400000" scaled="0"/>
                            </a:gradFill>
                            <a:latin typeface="Cambria Math" panose="02040503050406030204" pitchFamily="18" charset="0"/>
                          </a:rPr>
                          <m:t>𝑐</m:t>
                        </m:r>
                        <m:r>
                          <a:rPr lang="en-US" sz="2400" b="0" i="1" smtClean="0">
                            <a:gradFill>
                              <a:gsLst>
                                <a:gs pos="1250">
                                  <a:srgbClr val="505050"/>
                                </a:gs>
                                <a:gs pos="100000">
                                  <a:srgbClr val="505050"/>
                                </a:gs>
                              </a:gsLst>
                              <a:lin ang="5400000" scaled="0"/>
                            </a:gradFill>
                            <a:latin typeface="Cambria Math" panose="02040503050406030204" pitchFamily="18" charset="0"/>
                          </a:rPr>
                          <m:t>∈</m:t>
                        </m:r>
                        <m:r>
                          <a:rPr lang="en-US" sz="2400" b="0" i="1" smtClean="0">
                            <a:gradFill>
                              <a:gsLst>
                                <a:gs pos="1250">
                                  <a:srgbClr val="505050"/>
                                </a:gs>
                                <a:gs pos="100000">
                                  <a:srgbClr val="505050"/>
                                </a:gs>
                              </a:gsLst>
                              <a:lin ang="5400000" scaled="0"/>
                            </a:gradFill>
                            <a:latin typeface="Cambria Math" panose="02040503050406030204" pitchFamily="18" charset="0"/>
                          </a:rPr>
                          <m:t>𝐶</m:t>
                        </m:r>
                      </m:sub>
                      <m:sup/>
                      <m:e>
                        <m:sSub>
                          <m:sSubPr>
                            <m:ctrlPr>
                              <a:rPr lang="en-US" sz="2400" b="0" i="1" smtClean="0">
                                <a:gradFill>
                                  <a:gsLst>
                                    <a:gs pos="1250">
                                      <a:srgbClr val="505050"/>
                                    </a:gs>
                                    <a:gs pos="100000">
                                      <a:srgbClr val="505050"/>
                                    </a:gs>
                                  </a:gsLst>
                                  <a:lin ang="5400000" scaled="0"/>
                                </a:gradFill>
                                <a:latin typeface="Cambria Math" panose="02040503050406030204" pitchFamily="18" charset="0"/>
                              </a:rPr>
                            </m:ctrlPr>
                          </m:sSubPr>
                          <m:e>
                            <m:r>
                              <a:rPr lang="en-US" sz="2400" b="0" i="1" smtClean="0">
                                <a:gradFill>
                                  <a:gsLst>
                                    <a:gs pos="1250">
                                      <a:srgbClr val="505050"/>
                                    </a:gs>
                                    <a:gs pos="100000">
                                      <a:srgbClr val="505050"/>
                                    </a:gs>
                                  </a:gsLst>
                                  <a:lin ang="5400000" scaled="0"/>
                                </a:gradFill>
                                <a:latin typeface="Cambria Math" panose="02040503050406030204" pitchFamily="18" charset="0"/>
                              </a:rPr>
                              <m:t>𝛼</m:t>
                            </m:r>
                          </m:e>
                          <m:sub>
                            <m:r>
                              <a:rPr lang="en-US" sz="2400" b="0" i="1" smtClean="0">
                                <a:gradFill>
                                  <a:gsLst>
                                    <a:gs pos="1250">
                                      <a:srgbClr val="505050"/>
                                    </a:gs>
                                    <a:gs pos="100000">
                                      <a:srgbClr val="505050"/>
                                    </a:gs>
                                  </a:gsLst>
                                  <a:lin ang="5400000" scaled="0"/>
                                </a:gradFill>
                                <a:latin typeface="Cambria Math" panose="02040503050406030204" pitchFamily="18" charset="0"/>
                              </a:rPr>
                              <m:t>𝑐</m:t>
                            </m:r>
                          </m:sub>
                        </m:sSub>
                      </m:e>
                    </m:nary>
                    <m:r>
                      <a:rPr lang="en-US" sz="2400" b="0" i="1" smtClean="0">
                        <a:gradFill>
                          <a:gsLst>
                            <a:gs pos="1250">
                              <a:srgbClr val="505050"/>
                            </a:gs>
                            <a:gs pos="100000">
                              <a:srgbClr val="505050"/>
                            </a:gs>
                          </a:gsLst>
                          <a:lin ang="5400000" scaled="0"/>
                        </a:gradFill>
                        <a:latin typeface="Cambria Math" panose="02040503050406030204" pitchFamily="18" charset="0"/>
                      </a:rPr>
                      <m:t>)⋅</m:t>
                    </m:r>
                    <m:sSub>
                      <m:sSubPr>
                        <m:ctrlPr>
                          <a:rPr lang="en-US" sz="2400" b="0" i="1" smtClean="0">
                            <a:gradFill>
                              <a:gsLst>
                                <a:gs pos="1250">
                                  <a:srgbClr val="505050"/>
                                </a:gs>
                                <a:gs pos="100000">
                                  <a:srgbClr val="505050"/>
                                </a:gs>
                              </a:gsLst>
                              <a:lin ang="5400000" scaled="0"/>
                            </a:gradFill>
                            <a:latin typeface="Cambria Math" panose="02040503050406030204" pitchFamily="18" charset="0"/>
                          </a:rPr>
                        </m:ctrlPr>
                      </m:sSubPr>
                      <m:e>
                        <m:r>
                          <a:rPr lang="en-US" sz="2400" b="0" i="1" smtClean="0">
                            <a:gradFill>
                              <a:gsLst>
                                <a:gs pos="1250">
                                  <a:srgbClr val="505050"/>
                                </a:gs>
                                <a:gs pos="100000">
                                  <a:srgbClr val="505050"/>
                                </a:gs>
                              </a:gsLst>
                              <a:lin ang="5400000" scaled="0"/>
                            </a:gradFill>
                            <a:latin typeface="Cambria Math" panose="02040503050406030204" pitchFamily="18" charset="0"/>
                          </a:rPr>
                          <m:t>𝛽</m:t>
                        </m:r>
                      </m:e>
                      <m:sub>
                        <m:r>
                          <a:rPr lang="en-US" sz="2400" b="0" i="1" smtClean="0">
                            <a:gradFill>
                              <a:gsLst>
                                <a:gs pos="1250">
                                  <a:srgbClr val="505050"/>
                                </a:gs>
                                <a:gs pos="100000">
                                  <a:srgbClr val="505050"/>
                                </a:gs>
                              </a:gsLst>
                              <a:lin ang="5400000" scaled="0"/>
                            </a:gradFill>
                            <a:latin typeface="Cambria Math" panose="02040503050406030204" pitchFamily="18" charset="0"/>
                          </a:rPr>
                          <m:t>𝑤</m:t>
                        </m:r>
                      </m:sub>
                    </m:sSub>
                  </m:oMath>
                </a14:m>
                <a:r>
                  <a:rPr lang="en-US" sz="2400" dirty="0" smtClean="0">
                    <a:gradFill>
                      <a:gsLst>
                        <a:gs pos="1250">
                          <a:srgbClr val="505050"/>
                        </a:gs>
                        <a:gs pos="100000">
                          <a:srgbClr val="505050"/>
                        </a:gs>
                      </a:gsLst>
                      <a:lin ang="5400000" scaled="0"/>
                    </a:gradFill>
                  </a:rPr>
                  <a:t> (LBL is more general, actually)</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Now use this to form the soft-max probability calculation</a:t>
                </a: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579437" y="1668462"/>
                <a:ext cx="11048998" cy="4173450"/>
              </a:xfrm>
              <a:blipFill rotWithShape="0">
                <a:blip r:embed="rId3"/>
                <a:stretch>
                  <a:fillRect/>
                </a:stretch>
              </a:blipFill>
            </p:spPr>
            <p:txBody>
              <a:bodyPr/>
              <a:lstStyle/>
              <a:p>
                <a:r>
                  <a:rPr lang="en-US">
                    <a:noFill/>
                  </a:rPr>
                  <a:t> </a:t>
                </a:r>
              </a:p>
            </p:txBody>
          </p:sp>
        </mc:Fallback>
      </mc:AlternateContent>
      <p:sp>
        <p:nvSpPr>
          <p:cNvPr id="4" name="TextBox 3"/>
          <p:cNvSpPr txBox="1"/>
          <p:nvPr/>
        </p:nvSpPr>
        <p:spPr>
          <a:xfrm>
            <a:off x="32296" y="6292085"/>
            <a:ext cx="3247940"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solidFill>
                  <a:schemeClr val="accent6">
                    <a:lumMod val="50000"/>
                    <a:lumOff val="50000"/>
                  </a:schemeClr>
                </a:solidFill>
              </a:rPr>
              <a:t>* </a:t>
            </a:r>
            <a:r>
              <a:rPr lang="en-US" sz="2000" dirty="0" err="1" smtClean="0">
                <a:solidFill>
                  <a:schemeClr val="accent6">
                    <a:lumMod val="50000"/>
                    <a:lumOff val="50000"/>
                  </a:schemeClr>
                </a:solidFill>
              </a:rPr>
              <a:t>Mnih</a:t>
            </a:r>
            <a:r>
              <a:rPr lang="en-US" sz="2000" dirty="0" smtClean="0">
                <a:solidFill>
                  <a:schemeClr val="accent6">
                    <a:lumMod val="50000"/>
                    <a:lumOff val="50000"/>
                  </a:schemeClr>
                </a:solidFill>
              </a:rPr>
              <a:t> and Hinton (2007)</a:t>
            </a:r>
          </a:p>
        </p:txBody>
      </p:sp>
    </p:spTree>
    <p:extLst>
      <p:ext uri="{BB962C8B-B14F-4D97-AF65-F5344CB8AC3E}">
        <p14:creationId xmlns:p14="http://schemas.microsoft.com/office/powerpoint/2010/main" val="87926588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solidFill>
                  <a:srgbClr val="00B050"/>
                </a:solidFill>
              </a:rPr>
              <a:t>Skip-gram model</a:t>
            </a:r>
            <a:endParaRPr lang="en-US" i="1" noProof="0" dirty="0">
              <a:solidFill>
                <a:srgbClr val="00B050"/>
              </a:solidFill>
            </a:endParaRPr>
          </a:p>
        </p:txBody>
      </p:sp>
      <p:sp>
        <p:nvSpPr>
          <p:cNvPr id="3" name="Text Placeholder 2"/>
          <p:cNvSpPr>
            <a:spLocks noGrp="1"/>
          </p:cNvSpPr>
          <p:nvPr>
            <p:ph type="body" sz="quarter" idx="10"/>
          </p:nvPr>
        </p:nvSpPr>
        <p:spPr>
          <a:xfrm>
            <a:off x="579437" y="1668462"/>
            <a:ext cx="6781800" cy="3545586"/>
          </a:xfrm>
        </p:spPr>
        <p:txBody>
          <a:bodyPr/>
          <a:lstStyle/>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Reverse CBOW – Use the word to predict the context words</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Complication: Output is a sequence</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To simplify, the context words prediction is treated as a separate (but identical) set of soft-maxes</a:t>
            </a: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0437" y="1363662"/>
            <a:ext cx="3341435" cy="4698363"/>
          </a:xfrm>
          <a:prstGeom prst="rect">
            <a:avLst/>
          </a:prstGeom>
        </p:spPr>
      </p:pic>
      <p:cxnSp>
        <p:nvCxnSpPr>
          <p:cNvPr id="6" name="Straight Arrow Connector 5"/>
          <p:cNvCxnSpPr/>
          <p:nvPr/>
        </p:nvCxnSpPr>
        <p:spPr>
          <a:xfrm flipV="1">
            <a:off x="8809037" y="4183062"/>
            <a:ext cx="381000" cy="12192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491937" y="5366842"/>
            <a:ext cx="2759217"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FF0000"/>
                </a:solidFill>
              </a:rPr>
              <a:t>Word embedding</a:t>
            </a:r>
          </a:p>
        </p:txBody>
      </p:sp>
      <p:sp>
        <p:nvSpPr>
          <p:cNvPr id="8" name="TextBox 7"/>
          <p:cNvSpPr txBox="1"/>
          <p:nvPr/>
        </p:nvSpPr>
        <p:spPr>
          <a:xfrm>
            <a:off x="32296" y="6292085"/>
            <a:ext cx="3118161"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solidFill>
                  <a:schemeClr val="accent6">
                    <a:lumMod val="50000"/>
                    <a:lumOff val="50000"/>
                  </a:schemeClr>
                </a:solidFill>
              </a:rPr>
              <a:t>* Mikolov et al (2013a,b)</a:t>
            </a:r>
          </a:p>
        </p:txBody>
      </p:sp>
    </p:spTree>
    <p:extLst>
      <p:ext uri="{BB962C8B-B14F-4D97-AF65-F5344CB8AC3E}">
        <p14:creationId xmlns:p14="http://schemas.microsoft.com/office/powerpoint/2010/main" val="2861436669"/>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solidFill>
                  <a:srgbClr val="00B050"/>
                </a:solidFill>
              </a:rPr>
              <a:t>Computational bottleneck of soft-max</a:t>
            </a:r>
            <a:endParaRPr lang="en-US" i="1" noProof="0" dirty="0">
              <a:solidFill>
                <a:srgbClr val="00B050"/>
              </a:solidFill>
            </a:endParaRP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579437" y="1668462"/>
                <a:ext cx="11048998" cy="5392245"/>
              </a:xfrm>
            </p:spPr>
            <p:txBody>
              <a:bodyPr/>
              <a:lstStyle/>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Normalization term </a:t>
                </a:r>
                <a14:m>
                  <m:oMath xmlns:m="http://schemas.openxmlformats.org/officeDocument/2006/math">
                    <m:r>
                      <a:rPr lang="en-US" sz="2400" b="0" i="1" smtClean="0">
                        <a:gradFill>
                          <a:gsLst>
                            <a:gs pos="1250">
                              <a:srgbClr val="505050"/>
                            </a:gs>
                            <a:gs pos="100000">
                              <a:srgbClr val="505050"/>
                            </a:gs>
                          </a:gsLst>
                          <a:lin ang="5400000" scaled="0"/>
                        </a:gradFill>
                        <a:latin typeface="Cambria Math" panose="02040503050406030204" pitchFamily="18" charset="0"/>
                      </a:rPr>
                      <m:t>𝑍</m:t>
                    </m:r>
                  </m:oMath>
                </a14:m>
                <a:r>
                  <a:rPr lang="en-US" sz="2400" dirty="0" smtClean="0">
                    <a:gradFill>
                      <a:gsLst>
                        <a:gs pos="1250">
                          <a:srgbClr val="505050"/>
                        </a:gs>
                        <a:gs pos="100000">
                          <a:srgbClr val="505050"/>
                        </a:gs>
                      </a:gsLst>
                      <a:lin ang="5400000" scaled="0"/>
                    </a:gradFill>
                  </a:rPr>
                  <a:t> involves a summation over all words in the vocabulary</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Large vocabularies</a:t>
                </a:r>
              </a:p>
              <a:p>
                <a:pPr marL="514350" lvl="2"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Wikipedia - 2M words, 3.2B word occurrences</a:t>
                </a:r>
              </a:p>
              <a:p>
                <a:pPr marL="514350" lvl="2"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Google News – 1M words, 6B word occurrences</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Modeling probabilities is not so important, unlike language models</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Three methods for efficient handling</a:t>
                </a:r>
              </a:p>
              <a:p>
                <a:pPr marL="514350" lvl="2"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Hierarchical soft-max</a:t>
                </a:r>
              </a:p>
              <a:p>
                <a:pPr marL="514350" lvl="2"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Negative sampling</a:t>
                </a:r>
              </a:p>
              <a:p>
                <a:pPr marL="514350" lvl="2" indent="-285750">
                  <a:buFont typeface="Arial" panose="020B0604020202020204" pitchFamily="34" charset="0"/>
                  <a:buChar char="•"/>
                </a:pPr>
                <a:r>
                  <a:rPr lang="en-US" sz="2400" dirty="0">
                    <a:gradFill>
                      <a:gsLst>
                        <a:gs pos="1250">
                          <a:srgbClr val="505050"/>
                        </a:gs>
                        <a:gs pos="100000">
                          <a:srgbClr val="505050"/>
                        </a:gs>
                      </a:gsLst>
                      <a:lin ang="5400000" scaled="0"/>
                    </a:gradFill>
                  </a:rPr>
                  <a:t>Noise-contrastive estimation</a:t>
                </a:r>
              </a:p>
              <a:p>
                <a:pPr marL="514350" lvl="2"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579437" y="1668462"/>
                <a:ext cx="11048998" cy="5392245"/>
              </a:xfr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66744535"/>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2542"/>
            <a:ext cx="11889564" cy="917575"/>
          </a:xfrm>
        </p:spPr>
        <p:txBody>
          <a:bodyPr/>
          <a:lstStyle/>
          <a:p>
            <a:r>
              <a:rPr lang="en-US" noProof="0" dirty="0" smtClean="0">
                <a:solidFill>
                  <a:srgbClr val="00B050"/>
                </a:solidFill>
              </a:rPr>
              <a:t>Hierarchical soft-max*</a:t>
            </a:r>
            <a:endParaRPr lang="en-US" i="1" noProof="0" dirty="0">
              <a:solidFill>
                <a:srgbClr val="00B050"/>
              </a:solidFill>
            </a:endParaRP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579437" y="945242"/>
                <a:ext cx="11048998" cy="5429179"/>
              </a:xfrm>
            </p:spPr>
            <p:txBody>
              <a:bodyPr/>
              <a:lstStyle/>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Form a hierarchical clustering of the vocabulary – typically done according to frequency – so that frequently occurring words have short paths to leaves – </a:t>
                </a:r>
                <a:r>
                  <a:rPr lang="en-US" sz="2400" i="1" dirty="0" smtClean="0">
                    <a:gradFill>
                      <a:gsLst>
                        <a:gs pos="1250">
                          <a:srgbClr val="505050"/>
                        </a:gs>
                        <a:gs pos="100000">
                          <a:srgbClr val="505050"/>
                        </a:gs>
                      </a:gsLst>
                      <a:lin ang="5400000" scaled="0"/>
                    </a:gradFill>
                  </a:rPr>
                  <a:t>Huffman coding</a:t>
                </a:r>
              </a:p>
              <a:p>
                <a:pPr marL="285750" lvl="1" indent="-285750">
                  <a:buFont typeface="Arial" panose="020B0604020202020204" pitchFamily="34" charset="0"/>
                  <a:buChar char="•"/>
                </a:pPr>
                <a:endParaRPr lang="en-US" sz="2400" i="1"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Thus, each leaf corresponds to one word</a:t>
                </a: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At each internal node, a sigmoid operating on the scores is used to decide which direction to move – the probabilities associated with its child nodes</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Products of probabilities along a traversed path from the root to a leaf gives the probability of the word associated with the leaf</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Thus there are only </a:t>
                </a:r>
                <a14:m>
                  <m:oMath xmlns:m="http://schemas.openxmlformats.org/officeDocument/2006/math">
                    <m:func>
                      <m:funcPr>
                        <m:ctrlPr>
                          <a:rPr lang="en-US" sz="2400" b="0" i="1" smtClean="0">
                            <a:gradFill>
                              <a:gsLst>
                                <a:gs pos="1250">
                                  <a:srgbClr val="505050"/>
                                </a:gs>
                                <a:gs pos="100000">
                                  <a:srgbClr val="505050"/>
                                </a:gs>
                              </a:gsLst>
                              <a:lin ang="5400000" scaled="0"/>
                            </a:gradFill>
                            <a:latin typeface="Cambria Math" panose="02040503050406030204" pitchFamily="18" charset="0"/>
                          </a:rPr>
                        </m:ctrlPr>
                      </m:funcPr>
                      <m:fName>
                        <m:r>
                          <m:rPr>
                            <m:sty m:val="p"/>
                          </m:rPr>
                          <a:rPr lang="en-US" sz="2400" b="0" i="0" smtClean="0">
                            <a:gradFill>
                              <a:gsLst>
                                <a:gs pos="1250">
                                  <a:srgbClr val="505050"/>
                                </a:gs>
                                <a:gs pos="100000">
                                  <a:srgbClr val="505050"/>
                                </a:gs>
                              </a:gsLst>
                              <a:lin ang="5400000" scaled="0"/>
                            </a:gradFill>
                            <a:latin typeface="Cambria Math" panose="02040503050406030204" pitchFamily="18" charset="0"/>
                          </a:rPr>
                          <m:t>log</m:t>
                        </m:r>
                      </m:fName>
                      <m:e>
                        <m:r>
                          <a:rPr lang="en-US" sz="2400" b="0" i="1" smtClean="0">
                            <a:gradFill>
                              <a:gsLst>
                                <a:gs pos="1250">
                                  <a:srgbClr val="505050"/>
                                </a:gs>
                                <a:gs pos="100000">
                                  <a:srgbClr val="505050"/>
                                </a:gs>
                              </a:gsLst>
                              <a:lin ang="5400000" scaled="0"/>
                            </a:gradFill>
                            <a:latin typeface="Cambria Math" panose="02040503050406030204" pitchFamily="18" charset="0"/>
                          </a:rPr>
                          <m:t>𝑉</m:t>
                        </m:r>
                      </m:e>
                    </m:func>
                  </m:oMath>
                </a14:m>
                <a:r>
                  <a:rPr lang="en-US" sz="2400" dirty="0" smtClean="0">
                    <a:gradFill>
                      <a:gsLst>
                        <a:gs pos="1250">
                          <a:srgbClr val="505050"/>
                        </a:gs>
                        <a:gs pos="100000">
                          <a:srgbClr val="505050"/>
                        </a:gs>
                      </a:gsLst>
                      <a:lin ang="5400000" scaled="0"/>
                    </a:gradFill>
                  </a:rPr>
                  <a:t> computations for dealing with each example, where </a:t>
                </a:r>
                <a14:m>
                  <m:oMath xmlns:m="http://schemas.openxmlformats.org/officeDocument/2006/math">
                    <m:r>
                      <a:rPr lang="en-US" sz="2400" b="0" i="1" smtClean="0">
                        <a:gradFill>
                          <a:gsLst>
                            <a:gs pos="1250">
                              <a:srgbClr val="505050"/>
                            </a:gs>
                            <a:gs pos="100000">
                              <a:srgbClr val="505050"/>
                            </a:gs>
                          </a:gsLst>
                          <a:lin ang="5400000" scaled="0"/>
                        </a:gradFill>
                        <a:latin typeface="Cambria Math" panose="02040503050406030204" pitchFamily="18" charset="0"/>
                      </a:rPr>
                      <m:t>𝑉</m:t>
                    </m:r>
                  </m:oMath>
                </a14:m>
                <a:r>
                  <a:rPr lang="en-US" sz="2400" dirty="0" smtClean="0">
                    <a:gradFill>
                      <a:gsLst>
                        <a:gs pos="1250">
                          <a:srgbClr val="505050"/>
                        </a:gs>
                        <a:gs pos="100000">
                          <a:srgbClr val="505050"/>
                        </a:gs>
                      </a:gsLst>
                      <a:lin ang="5400000" scaled="0"/>
                    </a:gradFill>
                  </a:rPr>
                  <a:t> is the vocabulary size</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579437" y="945242"/>
                <a:ext cx="11048998" cy="5429179"/>
              </a:xfrm>
              <a:blipFill rotWithShape="0">
                <a:blip r:embed="rId3"/>
                <a:stretch>
                  <a:fillRect/>
                </a:stretch>
              </a:blipFill>
            </p:spPr>
            <p:txBody>
              <a:bodyPr/>
              <a:lstStyle/>
              <a:p>
                <a:r>
                  <a:rPr lang="en-US">
                    <a:noFill/>
                  </a:rPr>
                  <a:t> </a:t>
                </a:r>
              </a:p>
            </p:txBody>
          </p:sp>
        </mc:Fallback>
      </mc:AlternateContent>
      <p:sp>
        <p:nvSpPr>
          <p:cNvPr id="4" name="TextBox 3"/>
          <p:cNvSpPr txBox="1"/>
          <p:nvPr/>
        </p:nvSpPr>
        <p:spPr>
          <a:xfrm>
            <a:off x="32296" y="6292085"/>
            <a:ext cx="6059672"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solidFill>
                  <a:schemeClr val="accent6">
                    <a:lumMod val="50000"/>
                    <a:lumOff val="50000"/>
                  </a:schemeClr>
                </a:solidFill>
              </a:rPr>
              <a:t>* Morin and Bengio (2005); Mikolov et al (2013a,b)</a:t>
            </a:r>
          </a:p>
        </p:txBody>
      </p:sp>
    </p:spTree>
    <p:extLst>
      <p:ext uri="{BB962C8B-B14F-4D97-AF65-F5344CB8AC3E}">
        <p14:creationId xmlns:p14="http://schemas.microsoft.com/office/powerpoint/2010/main" val="3846929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144462"/>
            <a:ext cx="11889564" cy="917575"/>
          </a:xfrm>
        </p:spPr>
        <p:txBody>
          <a:bodyPr/>
          <a:lstStyle/>
          <a:p>
            <a:r>
              <a:rPr lang="en-US" noProof="0" dirty="0" smtClean="0">
                <a:solidFill>
                  <a:srgbClr val="00B050"/>
                </a:solidFill>
              </a:rPr>
              <a:t>Negative sampling</a:t>
            </a:r>
            <a:endParaRPr lang="en-US" i="1" noProof="0" dirty="0">
              <a:solidFill>
                <a:srgbClr val="00B050"/>
              </a:solidFill>
            </a:endParaRP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503237" y="1306953"/>
                <a:ext cx="11048998" cy="5022914"/>
              </a:xfrm>
            </p:spPr>
            <p:txBody>
              <a:bodyPr/>
              <a:lstStyle/>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Each training instance has a word </a:t>
                </a:r>
                <a14:m>
                  <m:oMath xmlns:m="http://schemas.openxmlformats.org/officeDocument/2006/math">
                    <m:r>
                      <a:rPr lang="en-US" sz="2400" b="0" i="1" smtClean="0">
                        <a:gradFill>
                          <a:gsLst>
                            <a:gs pos="1250">
                              <a:srgbClr val="505050"/>
                            </a:gs>
                            <a:gs pos="100000">
                              <a:srgbClr val="505050"/>
                            </a:gs>
                          </a:gsLst>
                          <a:lin ang="5400000" scaled="0"/>
                        </a:gradFill>
                        <a:latin typeface="Cambria Math" panose="02040503050406030204" pitchFamily="18" charset="0"/>
                      </a:rPr>
                      <m:t>𝑤</m:t>
                    </m:r>
                  </m:oMath>
                </a14:m>
                <a:r>
                  <a:rPr lang="en-US" sz="2400" dirty="0" smtClean="0">
                    <a:gradFill>
                      <a:gsLst>
                        <a:gs pos="1250">
                          <a:srgbClr val="505050"/>
                        </a:gs>
                        <a:gs pos="100000">
                          <a:srgbClr val="505050"/>
                        </a:gs>
                      </a:gsLst>
                      <a:lin ang="5400000" scaled="0"/>
                    </a:gradFill>
                  </a:rPr>
                  <a:t> that is to be predicted – take that as the single positive example</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Randomly choose </a:t>
                </a:r>
                <a14:m>
                  <m:oMath xmlns:m="http://schemas.openxmlformats.org/officeDocument/2006/math">
                    <m:r>
                      <a:rPr lang="en-US" sz="2400" b="0" i="1" smtClean="0">
                        <a:gradFill>
                          <a:gsLst>
                            <a:gs pos="1250">
                              <a:srgbClr val="505050"/>
                            </a:gs>
                            <a:gs pos="100000">
                              <a:srgbClr val="505050"/>
                            </a:gs>
                          </a:gsLst>
                          <a:lin ang="5400000" scaled="0"/>
                        </a:gradFill>
                        <a:latin typeface="Cambria Math" panose="02040503050406030204" pitchFamily="18" charset="0"/>
                      </a:rPr>
                      <m:t>𝑘</m:t>
                    </m:r>
                  </m:oMath>
                </a14:m>
                <a:r>
                  <a:rPr lang="en-US" sz="2400" dirty="0" smtClean="0">
                    <a:gradFill>
                      <a:gsLst>
                        <a:gs pos="1250">
                          <a:srgbClr val="505050"/>
                        </a:gs>
                        <a:gs pos="100000">
                          <a:srgbClr val="505050"/>
                        </a:gs>
                      </a:gsLst>
                      <a:lin ang="5400000" scaled="0"/>
                    </a:gradFill>
                  </a:rPr>
                  <a:t> other words, </a:t>
                </a:r>
                <a14:m>
                  <m:oMath xmlns:m="http://schemas.openxmlformats.org/officeDocument/2006/math">
                    <m:sSub>
                      <m:sSubPr>
                        <m:ctrlPr>
                          <a:rPr lang="en-US" sz="2400" b="0" i="1" smtClean="0">
                            <a:gradFill>
                              <a:gsLst>
                                <a:gs pos="1250">
                                  <a:srgbClr val="505050"/>
                                </a:gs>
                                <a:gs pos="100000">
                                  <a:srgbClr val="505050"/>
                                </a:gs>
                              </a:gsLst>
                              <a:lin ang="5400000" scaled="0"/>
                            </a:gradFill>
                            <a:latin typeface="Cambria Math" panose="02040503050406030204" pitchFamily="18" charset="0"/>
                          </a:rPr>
                        </m:ctrlPr>
                      </m:sSubPr>
                      <m:e>
                        <m:r>
                          <a:rPr lang="en-US" sz="2400" b="0" i="1" smtClean="0">
                            <a:gradFill>
                              <a:gsLst>
                                <a:gs pos="1250">
                                  <a:srgbClr val="505050"/>
                                </a:gs>
                                <a:gs pos="100000">
                                  <a:srgbClr val="505050"/>
                                </a:gs>
                              </a:gsLst>
                              <a:lin ang="5400000" scaled="0"/>
                            </a:gradFill>
                            <a:latin typeface="Cambria Math" panose="02040503050406030204" pitchFamily="18" charset="0"/>
                          </a:rPr>
                          <m:t>𝑛</m:t>
                        </m:r>
                      </m:e>
                      <m:sub>
                        <m:r>
                          <a:rPr lang="en-US" sz="2400" b="0" i="1" smtClean="0">
                            <a:gradFill>
                              <a:gsLst>
                                <a:gs pos="1250">
                                  <a:srgbClr val="505050"/>
                                </a:gs>
                                <a:gs pos="100000">
                                  <a:srgbClr val="505050"/>
                                </a:gs>
                              </a:gsLst>
                              <a:lin ang="5400000" scaled="0"/>
                            </a:gradFill>
                            <a:latin typeface="Cambria Math" panose="02040503050406030204" pitchFamily="18" charset="0"/>
                          </a:rPr>
                          <m:t>1</m:t>
                        </m:r>
                      </m:sub>
                    </m:sSub>
                    <m:r>
                      <a:rPr lang="en-US" sz="2400" b="0" i="1" smtClean="0">
                        <a:gradFill>
                          <a:gsLst>
                            <a:gs pos="1250">
                              <a:srgbClr val="505050"/>
                            </a:gs>
                            <a:gs pos="100000">
                              <a:srgbClr val="505050"/>
                            </a:gs>
                          </a:gsLst>
                          <a:lin ang="5400000" scaled="0"/>
                        </a:gradFill>
                        <a:latin typeface="Cambria Math" panose="02040503050406030204" pitchFamily="18" charset="0"/>
                      </a:rPr>
                      <m:t>,…, </m:t>
                    </m:r>
                    <m:sSub>
                      <m:sSubPr>
                        <m:ctrlPr>
                          <a:rPr lang="en-US" sz="2400" b="0" i="1" smtClean="0">
                            <a:gradFill>
                              <a:gsLst>
                                <a:gs pos="1250">
                                  <a:srgbClr val="505050"/>
                                </a:gs>
                                <a:gs pos="100000">
                                  <a:srgbClr val="505050"/>
                                </a:gs>
                              </a:gsLst>
                              <a:lin ang="5400000" scaled="0"/>
                            </a:gradFill>
                            <a:latin typeface="Cambria Math" panose="02040503050406030204" pitchFamily="18" charset="0"/>
                          </a:rPr>
                        </m:ctrlPr>
                      </m:sSubPr>
                      <m:e>
                        <m:r>
                          <a:rPr lang="en-US" sz="2400" b="0" i="1" smtClean="0">
                            <a:gradFill>
                              <a:gsLst>
                                <a:gs pos="1250">
                                  <a:srgbClr val="505050"/>
                                </a:gs>
                                <a:gs pos="100000">
                                  <a:srgbClr val="505050"/>
                                </a:gs>
                              </a:gsLst>
                              <a:lin ang="5400000" scaled="0"/>
                            </a:gradFill>
                            <a:latin typeface="Cambria Math" panose="02040503050406030204" pitchFamily="18" charset="0"/>
                          </a:rPr>
                          <m:t>𝑛</m:t>
                        </m:r>
                      </m:e>
                      <m:sub>
                        <m:r>
                          <a:rPr lang="en-US" sz="2400" b="0" i="1" smtClean="0">
                            <a:gradFill>
                              <a:gsLst>
                                <a:gs pos="1250">
                                  <a:srgbClr val="505050"/>
                                </a:gs>
                                <a:gs pos="100000">
                                  <a:srgbClr val="505050"/>
                                </a:gs>
                              </a:gsLst>
                              <a:lin ang="5400000" scaled="0"/>
                            </a:gradFill>
                            <a:latin typeface="Cambria Math" panose="02040503050406030204" pitchFamily="18" charset="0"/>
                          </a:rPr>
                          <m:t>𝑘</m:t>
                        </m:r>
                      </m:sub>
                    </m:sSub>
                  </m:oMath>
                </a14:m>
                <a:r>
                  <a:rPr lang="en-US" sz="2400" dirty="0" smtClean="0">
                    <a:gradFill>
                      <a:gsLst>
                        <a:gs pos="1250">
                          <a:srgbClr val="505050"/>
                        </a:gs>
                        <a:gs pos="100000">
                          <a:srgbClr val="505050"/>
                        </a:gs>
                      </a:gsLst>
                      <a:lin ang="5400000" scaled="0"/>
                    </a:gradFill>
                  </a:rPr>
                  <a:t> and treat them as negative examples</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Let </a:t>
                </a:r>
                <a14:m>
                  <m:oMath xmlns:m="http://schemas.openxmlformats.org/officeDocument/2006/math">
                    <m:r>
                      <a:rPr lang="en-US" sz="2400" b="0" i="1" smtClean="0">
                        <a:gradFill>
                          <a:gsLst>
                            <a:gs pos="1250">
                              <a:srgbClr val="505050"/>
                            </a:gs>
                            <a:gs pos="100000">
                              <a:srgbClr val="505050"/>
                            </a:gs>
                          </a:gsLst>
                          <a:lin ang="5400000" scaled="0"/>
                        </a:gradFill>
                        <a:latin typeface="Cambria Math" panose="02040503050406030204" pitchFamily="18" charset="0"/>
                      </a:rPr>
                      <m:t>𝜎</m:t>
                    </m:r>
                    <m:r>
                      <a:rPr lang="en-US" sz="2400" b="0" i="1" smtClean="0">
                        <a:gradFill>
                          <a:gsLst>
                            <a:gs pos="1250">
                              <a:srgbClr val="505050"/>
                            </a:gs>
                            <a:gs pos="100000">
                              <a:srgbClr val="505050"/>
                            </a:gs>
                          </a:gsLst>
                          <a:lin ang="5400000" scaled="0"/>
                        </a:gradFill>
                        <a:latin typeface="Cambria Math" panose="02040503050406030204" pitchFamily="18" charset="0"/>
                      </a:rPr>
                      <m:t>(</m:t>
                    </m:r>
                    <m:r>
                      <a:rPr lang="en-US" sz="2400" b="0" i="1" smtClean="0">
                        <a:gradFill>
                          <a:gsLst>
                            <a:gs pos="1250">
                              <a:srgbClr val="505050"/>
                            </a:gs>
                            <a:gs pos="100000">
                              <a:srgbClr val="505050"/>
                            </a:gs>
                          </a:gsLst>
                          <a:lin ang="5400000" scaled="0"/>
                        </a:gradFill>
                        <a:latin typeface="Cambria Math" panose="02040503050406030204" pitchFamily="18" charset="0"/>
                      </a:rPr>
                      <m:t>𝑥</m:t>
                    </m:r>
                    <m:r>
                      <a:rPr lang="en-US" sz="2400" b="0" i="1" smtClean="0">
                        <a:gradFill>
                          <a:gsLst>
                            <a:gs pos="1250">
                              <a:srgbClr val="505050"/>
                            </a:gs>
                            <a:gs pos="100000">
                              <a:srgbClr val="505050"/>
                            </a:gs>
                          </a:gsLst>
                          <a:lin ang="5400000" scaled="0"/>
                        </a:gradFill>
                        <a:latin typeface="Cambria Math" panose="02040503050406030204" pitchFamily="18" charset="0"/>
                      </a:rPr>
                      <m:t>)</m:t>
                    </m:r>
                  </m:oMath>
                </a14:m>
                <a:r>
                  <a:rPr lang="en-US" sz="2400" dirty="0" smtClean="0">
                    <a:gradFill>
                      <a:gsLst>
                        <a:gs pos="1250">
                          <a:srgbClr val="505050"/>
                        </a:gs>
                        <a:gs pos="100000">
                          <a:srgbClr val="505050"/>
                        </a:gs>
                      </a:gsLst>
                      <a:lin ang="5400000" scaled="0"/>
                    </a:gradFill>
                  </a:rPr>
                  <a:t> be the sigmoid. Take </a:t>
                </a:r>
                <a14:m>
                  <m:oMath xmlns:m="http://schemas.openxmlformats.org/officeDocument/2006/math">
                    <m:r>
                      <a:rPr lang="en-US" sz="2400" b="0" i="1" smtClean="0">
                        <a:gradFill>
                          <a:gsLst>
                            <a:gs pos="1250">
                              <a:srgbClr val="505050"/>
                            </a:gs>
                            <a:gs pos="100000">
                              <a:srgbClr val="505050"/>
                            </a:gs>
                          </a:gsLst>
                          <a:lin ang="5400000" scaled="0"/>
                        </a:gradFill>
                        <a:latin typeface="Cambria Math" panose="02040503050406030204" pitchFamily="18" charset="0"/>
                      </a:rPr>
                      <m:t>𝜎</m:t>
                    </m:r>
                    <m:r>
                      <a:rPr lang="en-US" sz="2400" b="0" i="1" smtClean="0">
                        <a:gradFill>
                          <a:gsLst>
                            <a:gs pos="1250">
                              <a:srgbClr val="505050"/>
                            </a:gs>
                            <a:gs pos="100000">
                              <a:srgbClr val="505050"/>
                            </a:gs>
                          </a:gsLst>
                          <a:lin ang="5400000" scaled="0"/>
                        </a:gradFill>
                        <a:latin typeface="Cambria Math" panose="02040503050406030204" pitchFamily="18" charset="0"/>
                      </a:rPr>
                      <m:t>(</m:t>
                    </m:r>
                    <m:r>
                      <a:rPr lang="en-US" sz="2400" b="0" i="1" smtClean="0">
                        <a:gradFill>
                          <a:gsLst>
                            <a:gs pos="1250">
                              <a:srgbClr val="505050"/>
                            </a:gs>
                            <a:gs pos="100000">
                              <a:srgbClr val="505050"/>
                            </a:gs>
                          </a:gsLst>
                          <a:lin ang="5400000" scaled="0"/>
                        </a:gradFill>
                        <a:latin typeface="Cambria Math" panose="02040503050406030204" pitchFamily="18" charset="0"/>
                      </a:rPr>
                      <m:t>𝑠</m:t>
                    </m:r>
                    <m:d>
                      <m:dPr>
                        <m:ctrlPr>
                          <a:rPr lang="en-US" sz="2400" b="0" i="1" smtClean="0">
                            <a:gradFill>
                              <a:gsLst>
                                <a:gs pos="1250">
                                  <a:srgbClr val="505050"/>
                                </a:gs>
                                <a:gs pos="100000">
                                  <a:srgbClr val="505050"/>
                                </a:gs>
                              </a:gsLst>
                              <a:lin ang="5400000" scaled="0"/>
                            </a:gradFill>
                            <a:latin typeface="Cambria Math" panose="02040503050406030204" pitchFamily="18" charset="0"/>
                          </a:rPr>
                        </m:ctrlPr>
                      </m:dPr>
                      <m:e>
                        <m:r>
                          <a:rPr lang="en-US" sz="2400" b="0" i="1" smtClean="0">
                            <a:gradFill>
                              <a:gsLst>
                                <a:gs pos="1250">
                                  <a:srgbClr val="505050"/>
                                </a:gs>
                                <a:gs pos="100000">
                                  <a:srgbClr val="505050"/>
                                </a:gs>
                              </a:gsLst>
                              <a:lin ang="5400000" scaled="0"/>
                            </a:gradFill>
                            <a:latin typeface="Cambria Math" panose="02040503050406030204" pitchFamily="18" charset="0"/>
                          </a:rPr>
                          <m:t>𝑤</m:t>
                        </m:r>
                      </m:e>
                    </m:d>
                    <m:r>
                      <a:rPr lang="en-US" sz="2400" b="0" i="1" smtClean="0">
                        <a:gradFill>
                          <a:gsLst>
                            <a:gs pos="1250">
                              <a:srgbClr val="505050"/>
                            </a:gs>
                            <a:gs pos="100000">
                              <a:srgbClr val="505050"/>
                            </a:gs>
                          </a:gsLst>
                          <a:lin ang="5400000" scaled="0"/>
                        </a:gradFill>
                        <a:latin typeface="Cambria Math" panose="02040503050406030204" pitchFamily="18" charset="0"/>
                      </a:rPr>
                      <m:t>)</m:t>
                    </m:r>
                  </m:oMath>
                </a14:m>
                <a:r>
                  <a:rPr lang="en-US" sz="2400" dirty="0" smtClean="0">
                    <a:gradFill>
                      <a:gsLst>
                        <a:gs pos="1250">
                          <a:srgbClr val="505050"/>
                        </a:gs>
                        <a:gs pos="100000">
                          <a:srgbClr val="505050"/>
                        </a:gs>
                      </a:gsLst>
                      <a:lin ang="5400000" scaled="0"/>
                    </a:gradFill>
                  </a:rPr>
                  <a:t> as the likelihood of </a:t>
                </a:r>
                <a14:m>
                  <m:oMath xmlns:m="http://schemas.openxmlformats.org/officeDocument/2006/math">
                    <m:r>
                      <a:rPr lang="en-US" sz="2400" b="0" i="1" smtClean="0">
                        <a:gradFill>
                          <a:gsLst>
                            <a:gs pos="1250">
                              <a:srgbClr val="505050"/>
                            </a:gs>
                            <a:gs pos="100000">
                              <a:srgbClr val="505050"/>
                            </a:gs>
                          </a:gsLst>
                          <a:lin ang="5400000" scaled="0"/>
                        </a:gradFill>
                        <a:latin typeface="Cambria Math" panose="02040503050406030204" pitchFamily="18" charset="0"/>
                      </a:rPr>
                      <m:t>𝑤</m:t>
                    </m:r>
                  </m:oMath>
                </a14:m>
                <a:r>
                  <a:rPr lang="en-US" sz="2400" dirty="0" smtClean="0">
                    <a:gradFill>
                      <a:gsLst>
                        <a:gs pos="1250">
                          <a:srgbClr val="505050"/>
                        </a:gs>
                        <a:gs pos="100000">
                          <a:srgbClr val="505050"/>
                        </a:gs>
                      </a:gsLst>
                      <a:lin ang="5400000" scaled="0"/>
                    </a:gradFill>
                  </a:rPr>
                  <a:t> and </a:t>
                </a:r>
                <a14:m>
                  <m:oMath xmlns:m="http://schemas.openxmlformats.org/officeDocument/2006/math">
                    <m:r>
                      <a:rPr lang="en-US" sz="2400" b="0" i="1" smtClean="0">
                        <a:gradFill>
                          <a:gsLst>
                            <a:gs pos="1250">
                              <a:srgbClr val="505050"/>
                            </a:gs>
                            <a:gs pos="100000">
                              <a:srgbClr val="505050"/>
                            </a:gs>
                          </a:gsLst>
                          <a:lin ang="5400000" scaled="0"/>
                        </a:gradFill>
                        <a:latin typeface="Cambria Math" panose="02040503050406030204" pitchFamily="18" charset="0"/>
                      </a:rPr>
                      <m:t>𝜎</m:t>
                    </m:r>
                    <m:d>
                      <m:dPr>
                        <m:ctrlPr>
                          <a:rPr lang="en-US" sz="2400" b="0" i="1" smtClean="0">
                            <a:gradFill>
                              <a:gsLst>
                                <a:gs pos="1250">
                                  <a:srgbClr val="505050"/>
                                </a:gs>
                                <a:gs pos="100000">
                                  <a:srgbClr val="505050"/>
                                </a:gs>
                              </a:gsLst>
                              <a:lin ang="5400000" scaled="0"/>
                            </a:gradFill>
                            <a:latin typeface="Cambria Math" panose="02040503050406030204" pitchFamily="18" charset="0"/>
                          </a:rPr>
                        </m:ctrlPr>
                      </m:dPr>
                      <m:e>
                        <m:sSub>
                          <m:sSubPr>
                            <m:ctrlPr>
                              <a:rPr lang="en-US" sz="2400" b="0" i="1" smtClean="0">
                                <a:gradFill>
                                  <a:gsLst>
                                    <a:gs pos="1250">
                                      <a:srgbClr val="505050"/>
                                    </a:gs>
                                    <a:gs pos="100000">
                                      <a:srgbClr val="505050"/>
                                    </a:gs>
                                  </a:gsLst>
                                  <a:lin ang="5400000" scaled="0"/>
                                </a:gradFill>
                                <a:latin typeface="Cambria Math" panose="02040503050406030204" pitchFamily="18" charset="0"/>
                              </a:rPr>
                            </m:ctrlPr>
                          </m:sSubPr>
                          <m:e>
                            <m:r>
                              <a:rPr lang="en-US" sz="2400" b="0" i="1" smtClean="0">
                                <a:gradFill>
                                  <a:gsLst>
                                    <a:gs pos="1250">
                                      <a:srgbClr val="505050"/>
                                    </a:gs>
                                    <a:gs pos="100000">
                                      <a:srgbClr val="505050"/>
                                    </a:gs>
                                  </a:gsLst>
                                  <a:lin ang="5400000" scaled="0"/>
                                </a:gradFill>
                                <a:latin typeface="Cambria Math" panose="02040503050406030204" pitchFamily="18" charset="0"/>
                              </a:rPr>
                              <m:t>−</m:t>
                            </m:r>
                            <m:r>
                              <a:rPr lang="en-US" sz="2400" b="0" i="1" smtClean="0">
                                <a:gradFill>
                                  <a:gsLst>
                                    <a:gs pos="1250">
                                      <a:srgbClr val="505050"/>
                                    </a:gs>
                                    <a:gs pos="100000">
                                      <a:srgbClr val="505050"/>
                                    </a:gs>
                                  </a:gsLst>
                                  <a:lin ang="5400000" scaled="0"/>
                                </a:gradFill>
                                <a:latin typeface="Cambria Math" panose="02040503050406030204" pitchFamily="18" charset="0"/>
                              </a:rPr>
                              <m:t>𝑠</m:t>
                            </m:r>
                            <m:r>
                              <a:rPr lang="en-US" sz="2400" b="0" i="1" smtClean="0">
                                <a:gradFill>
                                  <a:gsLst>
                                    <a:gs pos="1250">
                                      <a:srgbClr val="505050"/>
                                    </a:gs>
                                    <a:gs pos="100000">
                                      <a:srgbClr val="505050"/>
                                    </a:gs>
                                  </a:gsLst>
                                  <a:lin ang="5400000" scaled="0"/>
                                </a:gradFill>
                                <a:latin typeface="Cambria Math" panose="02040503050406030204" pitchFamily="18" charset="0"/>
                              </a:rPr>
                              <m:t>(</m:t>
                            </m:r>
                            <m:r>
                              <a:rPr lang="en-US" sz="2400" b="0" i="1" smtClean="0">
                                <a:gradFill>
                                  <a:gsLst>
                                    <a:gs pos="1250">
                                      <a:srgbClr val="505050"/>
                                    </a:gs>
                                    <a:gs pos="100000">
                                      <a:srgbClr val="505050"/>
                                    </a:gs>
                                  </a:gsLst>
                                  <a:lin ang="5400000" scaled="0"/>
                                </a:gradFill>
                                <a:latin typeface="Cambria Math" panose="02040503050406030204" pitchFamily="18" charset="0"/>
                              </a:rPr>
                              <m:t>𝑛</m:t>
                            </m:r>
                          </m:e>
                          <m:sub>
                            <m:r>
                              <a:rPr lang="en-US" sz="2400" b="0" i="1" smtClean="0">
                                <a:gradFill>
                                  <a:gsLst>
                                    <a:gs pos="1250">
                                      <a:srgbClr val="505050"/>
                                    </a:gs>
                                    <a:gs pos="100000">
                                      <a:srgbClr val="505050"/>
                                    </a:gs>
                                  </a:gsLst>
                                  <a:lin ang="5400000" scaled="0"/>
                                </a:gradFill>
                                <a:latin typeface="Cambria Math" panose="02040503050406030204" pitchFamily="18" charset="0"/>
                              </a:rPr>
                              <m:t>1</m:t>
                            </m:r>
                          </m:sub>
                        </m:sSub>
                        <m:r>
                          <a:rPr lang="en-US" sz="2400" b="0" i="1" smtClean="0">
                            <a:gradFill>
                              <a:gsLst>
                                <a:gs pos="1250">
                                  <a:srgbClr val="505050"/>
                                </a:gs>
                                <a:gs pos="100000">
                                  <a:srgbClr val="505050"/>
                                </a:gs>
                              </a:gsLst>
                              <a:lin ang="5400000" scaled="0"/>
                            </a:gradFill>
                            <a:latin typeface="Cambria Math" panose="02040503050406030204" pitchFamily="18" charset="0"/>
                          </a:rPr>
                          <m:t>)</m:t>
                        </m:r>
                      </m:e>
                    </m:d>
                    <m:r>
                      <a:rPr lang="en-US" sz="2400" b="0" i="1" smtClean="0">
                        <a:gradFill>
                          <a:gsLst>
                            <a:gs pos="1250">
                              <a:srgbClr val="505050"/>
                            </a:gs>
                            <a:gs pos="100000">
                              <a:srgbClr val="505050"/>
                            </a:gs>
                          </a:gsLst>
                          <a:lin ang="5400000" scaled="0"/>
                        </a:gradFill>
                        <a:latin typeface="Cambria Math" panose="02040503050406030204" pitchFamily="18" charset="0"/>
                      </a:rPr>
                      <m:t>, …, </m:t>
                    </m:r>
                    <m:r>
                      <a:rPr lang="en-US" sz="2400" b="0" i="1" smtClean="0">
                        <a:gradFill>
                          <a:gsLst>
                            <a:gs pos="1250">
                              <a:srgbClr val="505050"/>
                            </a:gs>
                            <a:gs pos="100000">
                              <a:srgbClr val="505050"/>
                            </a:gs>
                          </a:gsLst>
                          <a:lin ang="5400000" scaled="0"/>
                        </a:gradFill>
                        <a:latin typeface="Cambria Math" panose="02040503050406030204" pitchFamily="18" charset="0"/>
                      </a:rPr>
                      <m:t>𝜎</m:t>
                    </m:r>
                    <m:r>
                      <a:rPr lang="en-US" sz="2400" b="0" i="1" smtClean="0">
                        <a:gradFill>
                          <a:gsLst>
                            <a:gs pos="1250">
                              <a:srgbClr val="505050"/>
                            </a:gs>
                            <a:gs pos="100000">
                              <a:srgbClr val="505050"/>
                            </a:gs>
                          </a:gsLst>
                          <a:lin ang="5400000" scaled="0"/>
                        </a:gradFill>
                        <a:latin typeface="Cambria Math" panose="02040503050406030204" pitchFamily="18" charset="0"/>
                      </a:rPr>
                      <m:t>(</m:t>
                    </m:r>
                    <m:sSub>
                      <m:sSubPr>
                        <m:ctrlPr>
                          <a:rPr lang="en-US" sz="2400" b="0" i="1" smtClean="0">
                            <a:gradFill>
                              <a:gsLst>
                                <a:gs pos="1250">
                                  <a:srgbClr val="505050"/>
                                </a:gs>
                                <a:gs pos="100000">
                                  <a:srgbClr val="505050"/>
                                </a:gs>
                              </a:gsLst>
                              <a:lin ang="5400000" scaled="0"/>
                            </a:gradFill>
                            <a:latin typeface="Cambria Math" panose="02040503050406030204" pitchFamily="18" charset="0"/>
                          </a:rPr>
                        </m:ctrlPr>
                      </m:sSubPr>
                      <m:e>
                        <m:r>
                          <a:rPr lang="en-US" sz="2400" b="0" i="1" smtClean="0">
                            <a:gradFill>
                              <a:gsLst>
                                <a:gs pos="1250">
                                  <a:srgbClr val="505050"/>
                                </a:gs>
                                <a:gs pos="100000">
                                  <a:srgbClr val="505050"/>
                                </a:gs>
                              </a:gsLst>
                              <a:lin ang="5400000" scaled="0"/>
                            </a:gradFill>
                            <a:latin typeface="Cambria Math" panose="02040503050406030204" pitchFamily="18" charset="0"/>
                          </a:rPr>
                          <m:t>−</m:t>
                        </m:r>
                        <m:r>
                          <a:rPr lang="en-US" sz="2400" b="0" i="1" smtClean="0">
                            <a:gradFill>
                              <a:gsLst>
                                <a:gs pos="1250">
                                  <a:srgbClr val="505050"/>
                                </a:gs>
                                <a:gs pos="100000">
                                  <a:srgbClr val="505050"/>
                                </a:gs>
                              </a:gsLst>
                              <a:lin ang="5400000" scaled="0"/>
                            </a:gradFill>
                            <a:latin typeface="Cambria Math" panose="02040503050406030204" pitchFamily="18" charset="0"/>
                          </a:rPr>
                          <m:t>𝑠</m:t>
                        </m:r>
                        <m:r>
                          <a:rPr lang="en-US" sz="2400" b="0" i="1" smtClean="0">
                            <a:gradFill>
                              <a:gsLst>
                                <a:gs pos="1250">
                                  <a:srgbClr val="505050"/>
                                </a:gs>
                                <a:gs pos="100000">
                                  <a:srgbClr val="505050"/>
                                </a:gs>
                              </a:gsLst>
                              <a:lin ang="5400000" scaled="0"/>
                            </a:gradFill>
                            <a:latin typeface="Cambria Math" panose="02040503050406030204" pitchFamily="18" charset="0"/>
                          </a:rPr>
                          <m:t>(</m:t>
                        </m:r>
                        <m:r>
                          <a:rPr lang="en-US" sz="2400" b="0" i="1" smtClean="0">
                            <a:gradFill>
                              <a:gsLst>
                                <a:gs pos="1250">
                                  <a:srgbClr val="505050"/>
                                </a:gs>
                                <a:gs pos="100000">
                                  <a:srgbClr val="505050"/>
                                </a:gs>
                              </a:gsLst>
                              <a:lin ang="5400000" scaled="0"/>
                            </a:gradFill>
                            <a:latin typeface="Cambria Math" panose="02040503050406030204" pitchFamily="18" charset="0"/>
                          </a:rPr>
                          <m:t>𝑛</m:t>
                        </m:r>
                      </m:e>
                      <m:sub>
                        <m:r>
                          <a:rPr lang="en-US" sz="2400" b="0" i="1" smtClean="0">
                            <a:gradFill>
                              <a:gsLst>
                                <a:gs pos="1250">
                                  <a:srgbClr val="505050"/>
                                </a:gs>
                                <a:gs pos="100000">
                                  <a:srgbClr val="505050"/>
                                </a:gs>
                              </a:gsLst>
                              <a:lin ang="5400000" scaled="0"/>
                            </a:gradFill>
                            <a:latin typeface="Cambria Math" panose="02040503050406030204" pitchFamily="18" charset="0"/>
                          </a:rPr>
                          <m:t>𝑘</m:t>
                        </m:r>
                      </m:sub>
                    </m:sSub>
                    <m:r>
                      <a:rPr lang="en-US" sz="2400" b="0" i="1" smtClean="0">
                        <a:gradFill>
                          <a:gsLst>
                            <a:gs pos="1250">
                              <a:srgbClr val="505050"/>
                            </a:gs>
                            <a:gs pos="100000">
                              <a:srgbClr val="505050"/>
                            </a:gs>
                          </a:gsLst>
                          <a:lin ang="5400000" scaled="0"/>
                        </a:gradFill>
                        <a:latin typeface="Cambria Math" panose="02040503050406030204" pitchFamily="18" charset="0"/>
                      </a:rPr>
                      <m:t>))</m:t>
                    </m:r>
                  </m:oMath>
                </a14:m>
                <a:r>
                  <a:rPr lang="en-US" sz="2400" dirty="0" smtClean="0">
                    <a:gradFill>
                      <a:gsLst>
                        <a:gs pos="1250">
                          <a:srgbClr val="505050"/>
                        </a:gs>
                        <a:gs pos="100000">
                          <a:srgbClr val="505050"/>
                        </a:gs>
                      </a:gsLst>
                      <a:lin ang="5400000" scaled="0"/>
                    </a:gradFill>
                  </a:rPr>
                  <a:t> as the likelihoods associated with the negative words. Use these to form the training objective</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The probabilistic modeling here is hand-wavy, but it is effective for forming word </a:t>
                </a:r>
                <a:r>
                  <a:rPr lang="en-US" sz="2400" dirty="0" err="1" smtClean="0">
                    <a:gradFill>
                      <a:gsLst>
                        <a:gs pos="1250">
                          <a:srgbClr val="505050"/>
                        </a:gs>
                        <a:gs pos="100000">
                          <a:srgbClr val="505050"/>
                        </a:gs>
                      </a:gsLst>
                      <a:lin ang="5400000" scaled="0"/>
                    </a:gradFill>
                  </a:rPr>
                  <a:t>embeddings</a:t>
                </a:r>
                <a:endParaRPr lang="en-US" sz="2400" dirty="0" smtClean="0">
                  <a:gradFill>
                    <a:gsLst>
                      <a:gs pos="1250">
                        <a:srgbClr val="505050"/>
                      </a:gs>
                      <a:gs pos="100000">
                        <a:srgbClr val="505050"/>
                      </a:gs>
                    </a:gsLst>
                    <a:lin ang="5400000" scaled="0"/>
                  </a:gradFill>
                </a:endParaRP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503237" y="1306953"/>
                <a:ext cx="11048998" cy="5022914"/>
              </a:xfrm>
              <a:blipFill rotWithShape="0">
                <a:blip r:embed="rId3"/>
                <a:stretch>
                  <a:fillRect/>
                </a:stretch>
              </a:blipFill>
            </p:spPr>
            <p:txBody>
              <a:bodyPr/>
              <a:lstStyle/>
              <a:p>
                <a:r>
                  <a:rPr lang="en-US">
                    <a:noFill/>
                  </a:rPr>
                  <a:t> </a:t>
                </a:r>
              </a:p>
            </p:txBody>
          </p:sp>
        </mc:Fallback>
      </mc:AlternateContent>
      <p:sp>
        <p:nvSpPr>
          <p:cNvPr id="4" name="TextBox 3"/>
          <p:cNvSpPr txBox="1"/>
          <p:nvPr/>
        </p:nvSpPr>
        <p:spPr>
          <a:xfrm>
            <a:off x="32296" y="6292085"/>
            <a:ext cx="2911374"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solidFill>
                  <a:schemeClr val="accent6">
                    <a:lumMod val="50000"/>
                    <a:lumOff val="50000"/>
                  </a:schemeClr>
                </a:solidFill>
              </a:rPr>
              <a:t>* Mikolov et al (2013a)</a:t>
            </a:r>
          </a:p>
        </p:txBody>
      </p:sp>
    </p:spTree>
    <p:extLst>
      <p:ext uri="{BB962C8B-B14F-4D97-AF65-F5344CB8AC3E}">
        <p14:creationId xmlns:p14="http://schemas.microsoft.com/office/powerpoint/2010/main" val="2933417229"/>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837" y="220662"/>
            <a:ext cx="11889564" cy="917575"/>
          </a:xfrm>
        </p:spPr>
        <p:txBody>
          <a:bodyPr/>
          <a:lstStyle/>
          <a:p>
            <a:r>
              <a:rPr lang="en-US" noProof="0" dirty="0" smtClean="0">
                <a:solidFill>
                  <a:srgbClr val="00B050"/>
                </a:solidFill>
              </a:rPr>
              <a:t>Noise-contrastive </a:t>
            </a:r>
            <a:r>
              <a:rPr lang="en-US" dirty="0">
                <a:solidFill>
                  <a:srgbClr val="00B050"/>
                </a:solidFill>
              </a:rPr>
              <a:t>e</a:t>
            </a:r>
            <a:r>
              <a:rPr lang="en-US" noProof="0" dirty="0" err="1" smtClean="0">
                <a:solidFill>
                  <a:srgbClr val="00B050"/>
                </a:solidFill>
              </a:rPr>
              <a:t>stimation</a:t>
            </a:r>
            <a:endParaRPr lang="en-US" i="1" noProof="0" dirty="0">
              <a:solidFill>
                <a:srgbClr val="00B050"/>
              </a:solidFill>
            </a:endParaRPr>
          </a:p>
        </p:txBody>
      </p:sp>
      <p:sp>
        <p:nvSpPr>
          <p:cNvPr id="3" name="Text Placeholder 2"/>
          <p:cNvSpPr>
            <a:spLocks noGrp="1"/>
          </p:cNvSpPr>
          <p:nvPr>
            <p:ph type="body" sz="quarter" idx="10"/>
          </p:nvPr>
        </p:nvSpPr>
        <p:spPr>
          <a:xfrm>
            <a:off x="427037" y="1439862"/>
            <a:ext cx="11048998" cy="2806922"/>
          </a:xfrm>
        </p:spPr>
        <p:txBody>
          <a:bodyPr/>
          <a:lstStyle/>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Choose a noise distribution (usually some kind of a mean distribution over all words)</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Choose negative examples according to the noise distribution</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Unlike Negative sampling, this method enjoys some nice asymptotic properties</a:t>
            </a:r>
            <a:endParaRPr lang="en-US" sz="2400" dirty="0">
              <a:gradFill>
                <a:gsLst>
                  <a:gs pos="1250">
                    <a:srgbClr val="505050"/>
                  </a:gs>
                  <a:gs pos="100000">
                    <a:srgbClr val="505050"/>
                  </a:gs>
                </a:gsLst>
                <a:lin ang="5400000" scaled="0"/>
              </a:gradFill>
            </a:endParaRPr>
          </a:p>
        </p:txBody>
      </p:sp>
      <p:sp>
        <p:nvSpPr>
          <p:cNvPr id="4" name="TextBox 3"/>
          <p:cNvSpPr txBox="1"/>
          <p:nvPr/>
        </p:nvSpPr>
        <p:spPr>
          <a:xfrm>
            <a:off x="32296" y="6292085"/>
            <a:ext cx="3921266"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solidFill>
                  <a:schemeClr val="accent6">
                    <a:lumMod val="50000"/>
                    <a:lumOff val="50000"/>
                  </a:schemeClr>
                </a:solidFill>
              </a:rPr>
              <a:t>* </a:t>
            </a:r>
            <a:r>
              <a:rPr lang="en-US" sz="2000" dirty="0" err="1">
                <a:solidFill>
                  <a:schemeClr val="accent6">
                    <a:lumMod val="50000"/>
                    <a:lumOff val="50000"/>
                  </a:schemeClr>
                </a:solidFill>
              </a:rPr>
              <a:t>Mnih</a:t>
            </a:r>
            <a:r>
              <a:rPr lang="en-US" sz="2000" dirty="0">
                <a:solidFill>
                  <a:schemeClr val="accent6">
                    <a:lumMod val="50000"/>
                    <a:lumOff val="50000"/>
                  </a:schemeClr>
                </a:solidFill>
              </a:rPr>
              <a:t> and </a:t>
            </a:r>
            <a:r>
              <a:rPr lang="en-US" sz="2000" dirty="0" err="1" smtClean="0">
                <a:solidFill>
                  <a:schemeClr val="accent6">
                    <a:lumMod val="50000"/>
                    <a:lumOff val="50000"/>
                  </a:schemeClr>
                </a:solidFill>
              </a:rPr>
              <a:t>Kavukcuoglu</a:t>
            </a:r>
            <a:r>
              <a:rPr lang="en-US" sz="2000" dirty="0" smtClean="0">
                <a:solidFill>
                  <a:schemeClr val="accent6">
                    <a:lumMod val="50000"/>
                    <a:lumOff val="50000"/>
                  </a:schemeClr>
                </a:solidFill>
              </a:rPr>
              <a:t> (2013)</a:t>
            </a:r>
          </a:p>
        </p:txBody>
      </p:sp>
    </p:spTree>
    <p:extLst>
      <p:ext uri="{BB962C8B-B14F-4D97-AF65-F5344CB8AC3E}">
        <p14:creationId xmlns:p14="http://schemas.microsoft.com/office/powerpoint/2010/main" val="164948438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solidFill>
                  <a:srgbClr val="00B050"/>
                </a:solidFill>
              </a:rPr>
              <a:t>Speedup</a:t>
            </a:r>
            <a:endParaRPr lang="en-US" i="1" noProof="0" dirty="0">
              <a:solidFill>
                <a:srgbClr val="00B050"/>
              </a:solidFill>
            </a:endParaRPr>
          </a:p>
        </p:txBody>
      </p:sp>
      <p:sp>
        <p:nvSpPr>
          <p:cNvPr id="3" name="Text Placeholder 2"/>
          <p:cNvSpPr>
            <a:spLocks noGrp="1"/>
          </p:cNvSpPr>
          <p:nvPr>
            <p:ph type="body" sz="quarter" idx="10"/>
          </p:nvPr>
        </p:nvSpPr>
        <p:spPr>
          <a:xfrm>
            <a:off x="579437" y="1668462"/>
            <a:ext cx="11048998" cy="2548390"/>
          </a:xfrm>
        </p:spPr>
        <p:txBody>
          <a:bodyPr/>
          <a:lstStyle/>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Hierarchical soft-max is an order of magnitude faster than soft-max</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Training time reduced from days to a few hours</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Negative sampling and Noise-contrastive estimation are also very fast</a:t>
            </a: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p:txBody>
      </p:sp>
    </p:spTree>
    <p:extLst>
      <p:ext uri="{BB962C8B-B14F-4D97-AF65-F5344CB8AC3E}">
        <p14:creationId xmlns:p14="http://schemas.microsoft.com/office/powerpoint/2010/main" val="199804436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solidFill>
                  <a:srgbClr val="00B050"/>
                </a:solidFill>
              </a:rPr>
              <a:t>Word2vec</a:t>
            </a:r>
            <a:endParaRPr lang="en-US" i="1" noProof="0" dirty="0">
              <a:solidFill>
                <a:srgbClr val="00B050"/>
              </a:solidFill>
            </a:endParaRPr>
          </a:p>
        </p:txBody>
      </p:sp>
      <p:sp>
        <p:nvSpPr>
          <p:cNvPr id="3" name="Text Placeholder 2"/>
          <p:cNvSpPr>
            <a:spLocks noGrp="1"/>
          </p:cNvSpPr>
          <p:nvPr>
            <p:ph type="body" sz="quarter" idx="10"/>
          </p:nvPr>
        </p:nvSpPr>
        <p:spPr>
          <a:xfrm>
            <a:off x="579437" y="1668462"/>
            <a:ext cx="11048998" cy="4505849"/>
          </a:xfrm>
        </p:spPr>
        <p:txBody>
          <a:bodyPr/>
          <a:lstStyle/>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Codes:</a:t>
            </a:r>
          </a:p>
          <a:p>
            <a:pPr marL="514350" lvl="2" indent="-285750">
              <a:buFont typeface="Arial" panose="020B0604020202020204" pitchFamily="34" charset="0"/>
              <a:buChar char="•"/>
            </a:pPr>
            <a:r>
              <a:rPr lang="en-US" sz="2400" dirty="0">
                <a:gradFill>
                  <a:gsLst>
                    <a:gs pos="1250">
                      <a:srgbClr val="505050"/>
                    </a:gs>
                    <a:gs pos="100000">
                      <a:srgbClr val="505050"/>
                    </a:gs>
                  </a:gsLst>
                  <a:lin ang="5400000" scaled="0"/>
                </a:gradFill>
              </a:rPr>
              <a:t>Google - </a:t>
            </a:r>
            <a:r>
              <a:rPr lang="en-US" sz="2400" dirty="0">
                <a:gradFill>
                  <a:gsLst>
                    <a:gs pos="1250">
                      <a:srgbClr val="505050"/>
                    </a:gs>
                    <a:gs pos="100000">
                      <a:srgbClr val="505050"/>
                    </a:gs>
                  </a:gsLst>
                  <a:lin ang="5400000" scaled="0"/>
                </a:gradFill>
                <a:hlinkClick r:id="rId3"/>
              </a:rPr>
              <a:t>http://code.google.com/p/word2vec</a:t>
            </a:r>
            <a:r>
              <a:rPr lang="en-US" sz="2400" dirty="0" smtClean="0">
                <a:gradFill>
                  <a:gsLst>
                    <a:gs pos="1250">
                      <a:srgbClr val="505050"/>
                    </a:gs>
                    <a:gs pos="100000">
                      <a:srgbClr val="505050"/>
                    </a:gs>
                  </a:gsLst>
                  <a:lin ang="5400000" scaled="0"/>
                </a:gradFill>
                <a:hlinkClick r:id="rId3"/>
              </a:rPr>
              <a:t>/</a:t>
            </a:r>
            <a:r>
              <a:rPr lang="en-US" sz="2400" dirty="0" smtClean="0">
                <a:gradFill>
                  <a:gsLst>
                    <a:gs pos="1250">
                      <a:srgbClr val="505050"/>
                    </a:gs>
                    <a:gs pos="100000">
                      <a:srgbClr val="505050"/>
                    </a:gs>
                  </a:gsLst>
                  <a:lin ang="5400000" scaled="0"/>
                </a:gradFill>
              </a:rPr>
              <a:t> </a:t>
            </a:r>
          </a:p>
          <a:p>
            <a:pPr marL="514350" lvl="2" indent="-285750">
              <a:buFont typeface="Arial" panose="020B0604020202020204" pitchFamily="34" charset="0"/>
              <a:buChar char="•"/>
            </a:pPr>
            <a:r>
              <a:rPr lang="en-US" sz="2400" dirty="0" err="1" smtClean="0">
                <a:gradFill>
                  <a:gsLst>
                    <a:gs pos="1250">
                      <a:srgbClr val="505050"/>
                    </a:gs>
                    <a:gs pos="100000">
                      <a:srgbClr val="505050"/>
                    </a:gs>
                  </a:gsLst>
                  <a:lin ang="5400000" scaled="0"/>
                </a:gradFill>
              </a:rPr>
              <a:t>Gensim</a:t>
            </a:r>
            <a:r>
              <a:rPr lang="en-US" sz="2400" dirty="0">
                <a:gradFill>
                  <a:gsLst>
                    <a:gs pos="1250">
                      <a:srgbClr val="505050"/>
                    </a:gs>
                    <a:gs pos="100000">
                      <a:srgbClr val="505050"/>
                    </a:gs>
                  </a:gsLst>
                  <a:lin ang="5400000" scaled="0"/>
                </a:gradFill>
              </a:rPr>
              <a:t> - </a:t>
            </a:r>
            <a:r>
              <a:rPr lang="en-US" sz="2400" dirty="0">
                <a:gradFill>
                  <a:gsLst>
                    <a:gs pos="1250">
                      <a:srgbClr val="505050"/>
                    </a:gs>
                    <a:gs pos="100000">
                      <a:srgbClr val="505050"/>
                    </a:gs>
                  </a:gsLst>
                  <a:lin ang="5400000" scaled="0"/>
                </a:gradFill>
                <a:hlinkClick r:id="rId4"/>
              </a:rPr>
              <a:t>http://</a:t>
            </a:r>
            <a:r>
              <a:rPr lang="en-US" sz="2400" dirty="0" smtClean="0">
                <a:gradFill>
                  <a:gsLst>
                    <a:gs pos="1250">
                      <a:srgbClr val="505050"/>
                    </a:gs>
                    <a:gs pos="100000">
                      <a:srgbClr val="505050"/>
                    </a:gs>
                  </a:gsLst>
                  <a:lin ang="5400000" scaled="0"/>
                </a:gradFill>
                <a:hlinkClick r:id="rId4"/>
              </a:rPr>
              <a:t>radimrehurek.com/gensim/models/word2vec.html</a:t>
            </a:r>
            <a:r>
              <a:rPr lang="en-US" sz="2400" dirty="0" smtClean="0">
                <a:gradFill>
                  <a:gsLst>
                    <a:gs pos="1250">
                      <a:srgbClr val="505050"/>
                    </a:gs>
                    <a:gs pos="100000">
                      <a:srgbClr val="505050"/>
                    </a:gs>
                  </a:gsLst>
                  <a:lin ang="5400000" scaled="0"/>
                </a:gradFill>
              </a:rPr>
              <a:t> </a:t>
            </a:r>
          </a:p>
          <a:p>
            <a:pPr marL="514350" lvl="2"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Tools for training word vectors using CBOW and Skip-Gram models – both negative sampling and hierarchical </a:t>
            </a:r>
            <a:r>
              <a:rPr lang="en-US" sz="2400" dirty="0" err="1" smtClean="0">
                <a:gradFill>
                  <a:gsLst>
                    <a:gs pos="1250">
                      <a:srgbClr val="505050"/>
                    </a:gs>
                    <a:gs pos="100000">
                      <a:srgbClr val="505050"/>
                    </a:gs>
                  </a:gsLst>
                  <a:lin ang="5400000" scaled="0"/>
                </a:gradFill>
              </a:rPr>
              <a:t>softmax</a:t>
            </a:r>
            <a:r>
              <a:rPr lang="en-US" sz="2400" dirty="0" smtClean="0">
                <a:gradFill>
                  <a:gsLst>
                    <a:gs pos="1250">
                      <a:srgbClr val="505050"/>
                    </a:gs>
                    <a:gs pos="100000">
                      <a:srgbClr val="505050"/>
                    </a:gs>
                  </a:gsLst>
                  <a:lin ang="5400000" scaled="0"/>
                </a:gradFill>
              </a:rPr>
              <a:t> are supported</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Optimized for very large datasets - &gt;billions of training (word, context) pairs</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Pre-trained word vectors are also available to play with</a:t>
            </a: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p:txBody>
      </p:sp>
    </p:spTree>
    <p:extLst>
      <p:ext uri="{BB962C8B-B14F-4D97-AF65-F5344CB8AC3E}">
        <p14:creationId xmlns:p14="http://schemas.microsoft.com/office/powerpoint/2010/main" val="2142428490"/>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9637" y="2430462"/>
            <a:ext cx="7772398" cy="1066800"/>
          </a:xfrm>
        </p:spPr>
        <p:txBody>
          <a:bodyPr/>
          <a:lstStyle/>
          <a:p>
            <a:pPr algn="ctr"/>
            <a:r>
              <a:rPr lang="en-US" b="1" dirty="0" smtClean="0">
                <a:solidFill>
                  <a:srgbClr val="00B050"/>
                </a:solidFill>
              </a:rPr>
              <a:t>Linguistic </a:t>
            </a:r>
            <a:r>
              <a:rPr lang="en-US" b="1" dirty="0" err="1" smtClean="0">
                <a:solidFill>
                  <a:srgbClr val="00B050"/>
                </a:solidFill>
              </a:rPr>
              <a:t>Regularitie</a:t>
            </a:r>
            <a:r>
              <a:rPr lang="en-US" b="1" noProof="0" dirty="0" smtClean="0">
                <a:solidFill>
                  <a:srgbClr val="00B050"/>
                </a:solidFill>
              </a:rPr>
              <a:t>s</a:t>
            </a:r>
            <a:endParaRPr lang="en-US" noProof="0" dirty="0">
              <a:solidFill>
                <a:srgbClr val="00B050"/>
              </a:solidFill>
            </a:endParaRPr>
          </a:p>
        </p:txBody>
      </p:sp>
    </p:spTree>
    <p:extLst>
      <p:ext uri="{BB962C8B-B14F-4D97-AF65-F5344CB8AC3E}">
        <p14:creationId xmlns:p14="http://schemas.microsoft.com/office/powerpoint/2010/main" val="59609808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Compute similarity using</a:t>
            </a:r>
            <a:r>
              <a:rPr lang="en-US" noProof="0" dirty="0" smtClean="0">
                <a:solidFill>
                  <a:srgbClr val="00B050"/>
                </a:solidFill>
              </a:rPr>
              <a:t> </a:t>
            </a:r>
            <a:r>
              <a:rPr lang="en-US" noProof="0" dirty="0" err="1" smtClean="0">
                <a:solidFill>
                  <a:srgbClr val="00B050"/>
                </a:solidFill>
              </a:rPr>
              <a:t>embeddings</a:t>
            </a:r>
            <a:endParaRPr lang="en-US" i="1" noProof="0" dirty="0">
              <a:solidFill>
                <a:srgbClr val="00B050"/>
              </a:solidFill>
            </a:endParaRP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a:xfrm>
                <a:off x="503237" y="1363662"/>
                <a:ext cx="11048998" cy="5983176"/>
              </a:xfrm>
            </p:spPr>
            <p:txBody>
              <a:bodyPr/>
              <a:lstStyle/>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Let </a:t>
                </a:r>
                <a14:m>
                  <m:oMath xmlns:m="http://schemas.openxmlformats.org/officeDocument/2006/math">
                    <m:sSub>
                      <m:sSubPr>
                        <m:ctrlPr>
                          <a:rPr lang="en-US" sz="2400" b="0" i="1" smtClean="0">
                            <a:gradFill>
                              <a:gsLst>
                                <a:gs pos="1250">
                                  <a:srgbClr val="505050"/>
                                </a:gs>
                                <a:gs pos="100000">
                                  <a:srgbClr val="505050"/>
                                </a:gs>
                              </a:gsLst>
                              <a:lin ang="5400000" scaled="0"/>
                            </a:gradFill>
                            <a:latin typeface="Cambria Math" panose="02040503050406030204" pitchFamily="18" charset="0"/>
                          </a:rPr>
                        </m:ctrlPr>
                      </m:sSubPr>
                      <m:e>
                        <m:r>
                          <a:rPr lang="en-US" sz="2400" b="0" i="1" smtClean="0">
                            <a:gradFill>
                              <a:gsLst>
                                <a:gs pos="1250">
                                  <a:srgbClr val="505050"/>
                                </a:gs>
                                <a:gs pos="100000">
                                  <a:srgbClr val="505050"/>
                                </a:gs>
                              </a:gsLst>
                              <a:lin ang="5400000" scaled="0"/>
                            </a:gradFill>
                            <a:latin typeface="Cambria Math" panose="02040503050406030204" pitchFamily="18" charset="0"/>
                          </a:rPr>
                          <m:t>𝑤</m:t>
                        </m:r>
                      </m:e>
                      <m:sub>
                        <m:r>
                          <a:rPr lang="en-US" sz="2400" b="0" i="1" smtClean="0">
                            <a:gradFill>
                              <a:gsLst>
                                <a:gs pos="1250">
                                  <a:srgbClr val="505050"/>
                                </a:gs>
                                <a:gs pos="100000">
                                  <a:srgbClr val="505050"/>
                                </a:gs>
                              </a:gsLst>
                              <a:lin ang="5400000" scaled="0"/>
                            </a:gradFill>
                            <a:latin typeface="Cambria Math" panose="02040503050406030204" pitchFamily="18" charset="0"/>
                          </a:rPr>
                          <m:t>1</m:t>
                        </m:r>
                      </m:sub>
                    </m:sSub>
                  </m:oMath>
                </a14:m>
                <a:r>
                  <a:rPr lang="en-US" sz="2400" dirty="0" smtClean="0">
                    <a:gradFill>
                      <a:gsLst>
                        <a:gs pos="1250">
                          <a:srgbClr val="505050"/>
                        </a:gs>
                        <a:gs pos="100000">
                          <a:srgbClr val="505050"/>
                        </a:gs>
                      </a:gsLst>
                      <a:lin ang="5400000" scaled="0"/>
                    </a:gradFill>
                  </a:rPr>
                  <a:t> and </a:t>
                </a:r>
                <a14:m>
                  <m:oMath xmlns:m="http://schemas.openxmlformats.org/officeDocument/2006/math">
                    <m:sSub>
                      <m:sSubPr>
                        <m:ctrlPr>
                          <a:rPr lang="en-US" sz="2400" b="0" i="1" smtClean="0">
                            <a:gradFill>
                              <a:gsLst>
                                <a:gs pos="1250">
                                  <a:srgbClr val="505050"/>
                                </a:gs>
                                <a:gs pos="100000">
                                  <a:srgbClr val="505050"/>
                                </a:gs>
                              </a:gsLst>
                              <a:lin ang="5400000" scaled="0"/>
                            </a:gradFill>
                            <a:latin typeface="Cambria Math" panose="02040503050406030204" pitchFamily="18" charset="0"/>
                          </a:rPr>
                        </m:ctrlPr>
                      </m:sSubPr>
                      <m:e>
                        <m:r>
                          <a:rPr lang="en-US" sz="2400" b="0" i="1" smtClean="0">
                            <a:gradFill>
                              <a:gsLst>
                                <a:gs pos="1250">
                                  <a:srgbClr val="505050"/>
                                </a:gs>
                                <a:gs pos="100000">
                                  <a:srgbClr val="505050"/>
                                </a:gs>
                              </a:gsLst>
                              <a:lin ang="5400000" scaled="0"/>
                            </a:gradFill>
                            <a:latin typeface="Cambria Math" panose="02040503050406030204" pitchFamily="18" charset="0"/>
                          </a:rPr>
                          <m:t>𝑤</m:t>
                        </m:r>
                      </m:e>
                      <m:sub>
                        <m:r>
                          <a:rPr lang="en-US" sz="2400" b="0" i="1" smtClean="0">
                            <a:gradFill>
                              <a:gsLst>
                                <a:gs pos="1250">
                                  <a:srgbClr val="505050"/>
                                </a:gs>
                                <a:gs pos="100000">
                                  <a:srgbClr val="505050"/>
                                </a:gs>
                              </a:gsLst>
                              <a:lin ang="5400000" scaled="0"/>
                            </a:gradFill>
                            <a:latin typeface="Cambria Math" panose="02040503050406030204" pitchFamily="18" charset="0"/>
                          </a:rPr>
                          <m:t>2</m:t>
                        </m:r>
                      </m:sub>
                    </m:sSub>
                  </m:oMath>
                </a14:m>
                <a:r>
                  <a:rPr lang="en-US" sz="2400" dirty="0" smtClean="0">
                    <a:gradFill>
                      <a:gsLst>
                        <a:gs pos="1250">
                          <a:srgbClr val="505050"/>
                        </a:gs>
                        <a:gs pos="100000">
                          <a:srgbClr val="505050"/>
                        </a:gs>
                      </a:gsLst>
                      <a:lin ang="5400000" scaled="0"/>
                    </a:gradFill>
                  </a:rPr>
                  <a:t> be the </a:t>
                </a:r>
                <a:r>
                  <a:rPr lang="en-US" sz="2400" dirty="0" err="1" smtClean="0">
                    <a:gradFill>
                      <a:gsLst>
                        <a:gs pos="1250">
                          <a:srgbClr val="505050"/>
                        </a:gs>
                        <a:gs pos="100000">
                          <a:srgbClr val="505050"/>
                        </a:gs>
                      </a:gsLst>
                      <a:lin ang="5400000" scaled="0"/>
                    </a:gradFill>
                  </a:rPr>
                  <a:t>embeddings</a:t>
                </a:r>
                <a:r>
                  <a:rPr lang="en-US" sz="2400" dirty="0" smtClean="0">
                    <a:gradFill>
                      <a:gsLst>
                        <a:gs pos="1250">
                          <a:srgbClr val="505050"/>
                        </a:gs>
                        <a:gs pos="100000">
                          <a:srgbClr val="505050"/>
                        </a:gs>
                      </a:gsLst>
                      <a:lin ang="5400000" scaled="0"/>
                    </a:gradFill>
                  </a:rPr>
                  <a:t> of two words</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How do we quantify the similarity between the two words?</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Similarity is used in a loose sense – could be synonyms (</a:t>
                </a:r>
                <a:r>
                  <a:rPr lang="en-US" sz="2400" i="1" dirty="0" smtClean="0">
                    <a:gradFill>
                      <a:gsLst>
                        <a:gs pos="1250">
                          <a:srgbClr val="505050"/>
                        </a:gs>
                        <a:gs pos="100000">
                          <a:srgbClr val="505050"/>
                        </a:gs>
                      </a:gsLst>
                      <a:lin ang="5400000" scaled="0"/>
                    </a:gradFill>
                  </a:rPr>
                  <a:t>midday</a:t>
                </a:r>
                <a:r>
                  <a:rPr lang="en-US" sz="2400" dirty="0" smtClean="0">
                    <a:gradFill>
                      <a:gsLst>
                        <a:gs pos="1250">
                          <a:srgbClr val="505050"/>
                        </a:gs>
                        <a:gs pos="100000">
                          <a:srgbClr val="505050"/>
                        </a:gs>
                      </a:gsLst>
                      <a:lin ang="5400000" scaled="0"/>
                    </a:gradFill>
                  </a:rPr>
                  <a:t>, </a:t>
                </a:r>
                <a:r>
                  <a:rPr lang="en-US" sz="2400" i="1" dirty="0" smtClean="0">
                    <a:gradFill>
                      <a:gsLst>
                        <a:gs pos="1250">
                          <a:srgbClr val="505050"/>
                        </a:gs>
                        <a:gs pos="100000">
                          <a:srgbClr val="505050"/>
                        </a:gs>
                      </a:gsLst>
                      <a:lin ang="5400000" scaled="0"/>
                    </a:gradFill>
                  </a:rPr>
                  <a:t>noon</a:t>
                </a:r>
                <a:r>
                  <a:rPr lang="en-US" sz="2400" dirty="0" smtClean="0">
                    <a:gradFill>
                      <a:gsLst>
                        <a:gs pos="1250">
                          <a:srgbClr val="505050"/>
                        </a:gs>
                        <a:gs pos="100000">
                          <a:srgbClr val="505050"/>
                        </a:gs>
                      </a:gsLst>
                      <a:lin ang="5400000" scaled="0"/>
                    </a:gradFill>
                  </a:rPr>
                  <a:t>), hyponym/</a:t>
                </a:r>
                <a:r>
                  <a:rPr lang="en-US" sz="2400" dirty="0" err="1" smtClean="0">
                    <a:gradFill>
                      <a:gsLst>
                        <a:gs pos="1250">
                          <a:srgbClr val="505050"/>
                        </a:gs>
                        <a:gs pos="100000">
                          <a:srgbClr val="505050"/>
                        </a:gs>
                      </a:gsLst>
                      <a:lin ang="5400000" scaled="0"/>
                    </a:gradFill>
                  </a:rPr>
                  <a:t>hypernym</a:t>
                </a:r>
                <a:r>
                  <a:rPr lang="en-US" sz="2400" dirty="0" smtClean="0">
                    <a:gradFill>
                      <a:gsLst>
                        <a:gs pos="1250">
                          <a:srgbClr val="505050"/>
                        </a:gs>
                        <a:gs pos="100000">
                          <a:srgbClr val="505050"/>
                        </a:gs>
                      </a:gsLst>
                      <a:lin ang="5400000" scaled="0"/>
                    </a:gradFill>
                  </a:rPr>
                  <a:t> (</a:t>
                </a:r>
                <a:r>
                  <a:rPr lang="en-US" sz="2400" i="1" dirty="0" smtClean="0">
                    <a:gradFill>
                      <a:gsLst>
                        <a:gs pos="1250">
                          <a:srgbClr val="505050"/>
                        </a:gs>
                        <a:gs pos="100000">
                          <a:srgbClr val="505050"/>
                        </a:gs>
                      </a:gsLst>
                      <a:lin ang="5400000" scaled="0"/>
                    </a:gradFill>
                  </a:rPr>
                  <a:t>fruit</a:t>
                </a:r>
                <a:r>
                  <a:rPr lang="en-US" sz="2400" dirty="0" smtClean="0">
                    <a:gradFill>
                      <a:gsLst>
                        <a:gs pos="1250">
                          <a:srgbClr val="505050"/>
                        </a:gs>
                        <a:gs pos="100000">
                          <a:srgbClr val="505050"/>
                        </a:gs>
                      </a:gsLst>
                      <a:lin ang="5400000" scaled="0"/>
                    </a:gradFill>
                  </a:rPr>
                  <a:t>, </a:t>
                </a:r>
                <a:r>
                  <a:rPr lang="en-US" sz="2400" i="1" dirty="0" smtClean="0">
                    <a:gradFill>
                      <a:gsLst>
                        <a:gs pos="1250">
                          <a:srgbClr val="505050"/>
                        </a:gs>
                        <a:gs pos="100000">
                          <a:srgbClr val="505050"/>
                        </a:gs>
                      </a:gsLst>
                      <a:lin ang="5400000" scaled="0"/>
                    </a:gradFill>
                  </a:rPr>
                  <a:t>food</a:t>
                </a:r>
                <a:r>
                  <a:rPr lang="en-US" sz="2400" dirty="0" smtClean="0">
                    <a:gradFill>
                      <a:gsLst>
                        <a:gs pos="1250">
                          <a:srgbClr val="505050"/>
                        </a:gs>
                        <a:gs pos="100000">
                          <a:srgbClr val="505050"/>
                        </a:gs>
                      </a:gsLst>
                      <a:lin ang="5400000" scaled="0"/>
                    </a:gradFill>
                  </a:rPr>
                  <a:t>), connected words (</a:t>
                </a:r>
                <a:r>
                  <a:rPr lang="en-US" sz="2400" i="1" dirty="0" smtClean="0">
                    <a:gradFill>
                      <a:gsLst>
                        <a:gs pos="1250">
                          <a:srgbClr val="505050"/>
                        </a:gs>
                        <a:gs pos="100000">
                          <a:srgbClr val="505050"/>
                        </a:gs>
                      </a:gsLst>
                      <a:lin ang="5400000" scaled="0"/>
                    </a:gradFill>
                  </a:rPr>
                  <a:t>Doctor</a:t>
                </a:r>
                <a:r>
                  <a:rPr lang="en-US" sz="2400" dirty="0" smtClean="0">
                    <a:gradFill>
                      <a:gsLst>
                        <a:gs pos="1250">
                          <a:srgbClr val="505050"/>
                        </a:gs>
                        <a:gs pos="100000">
                          <a:srgbClr val="505050"/>
                        </a:gs>
                      </a:gsLst>
                      <a:lin ang="5400000" scaled="0"/>
                    </a:gradFill>
                  </a:rPr>
                  <a:t>, </a:t>
                </a:r>
                <a:r>
                  <a:rPr lang="en-US" sz="2400" i="1" dirty="0" smtClean="0">
                    <a:gradFill>
                      <a:gsLst>
                        <a:gs pos="1250">
                          <a:srgbClr val="505050"/>
                        </a:gs>
                        <a:gs pos="100000">
                          <a:srgbClr val="505050"/>
                        </a:gs>
                      </a:gsLst>
                      <a:lin ang="5400000" scaled="0"/>
                    </a:gradFill>
                  </a:rPr>
                  <a:t>Hospital</a:t>
                </a:r>
                <a:r>
                  <a:rPr lang="en-US" sz="2400" dirty="0" smtClean="0">
                    <a:gradFill>
                      <a:gsLst>
                        <a:gs pos="1250">
                          <a:srgbClr val="505050"/>
                        </a:gs>
                        <a:gs pos="100000">
                          <a:srgbClr val="505050"/>
                        </a:gs>
                      </a:gsLst>
                      <a:lin ang="5400000" scaled="0"/>
                    </a:gradFill>
                  </a:rPr>
                  <a:t>) etc.</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Since all models employ dot products, a (somewhat) natural approach is to use </a:t>
                </a:r>
                <a14:m>
                  <m:oMath xmlns:m="http://schemas.openxmlformats.org/officeDocument/2006/math">
                    <m:sSub>
                      <m:sSubPr>
                        <m:ctrlPr>
                          <a:rPr lang="en-US" sz="2400" b="0" i="1" smtClean="0">
                            <a:gradFill>
                              <a:gsLst>
                                <a:gs pos="1250">
                                  <a:srgbClr val="505050"/>
                                </a:gs>
                                <a:gs pos="100000">
                                  <a:srgbClr val="505050"/>
                                </a:gs>
                              </a:gsLst>
                              <a:lin ang="5400000" scaled="0"/>
                            </a:gradFill>
                            <a:latin typeface="Cambria Math" panose="02040503050406030204" pitchFamily="18" charset="0"/>
                          </a:rPr>
                        </m:ctrlPr>
                      </m:sSubPr>
                      <m:e>
                        <m:r>
                          <a:rPr lang="en-US" sz="2400" b="0" i="1" smtClean="0">
                            <a:gradFill>
                              <a:gsLst>
                                <a:gs pos="1250">
                                  <a:srgbClr val="505050"/>
                                </a:gs>
                                <a:gs pos="100000">
                                  <a:srgbClr val="505050"/>
                                </a:gs>
                              </a:gsLst>
                              <a:lin ang="5400000" scaled="0"/>
                            </a:gradFill>
                            <a:latin typeface="Cambria Math" panose="02040503050406030204" pitchFamily="18" charset="0"/>
                          </a:rPr>
                          <m:t>𝑤</m:t>
                        </m:r>
                      </m:e>
                      <m:sub>
                        <m:r>
                          <a:rPr lang="en-US" sz="2400" b="0" i="1" smtClean="0">
                            <a:gradFill>
                              <a:gsLst>
                                <a:gs pos="1250">
                                  <a:srgbClr val="505050"/>
                                </a:gs>
                                <a:gs pos="100000">
                                  <a:srgbClr val="505050"/>
                                </a:gs>
                              </a:gsLst>
                              <a:lin ang="5400000" scaled="0"/>
                            </a:gradFill>
                            <a:latin typeface="Cambria Math" panose="02040503050406030204" pitchFamily="18" charset="0"/>
                          </a:rPr>
                          <m:t>1</m:t>
                        </m:r>
                      </m:sub>
                    </m:sSub>
                    <m:r>
                      <a:rPr lang="en-US" sz="2400" b="0" i="1" smtClean="0">
                        <a:gradFill>
                          <a:gsLst>
                            <a:gs pos="1250">
                              <a:srgbClr val="505050"/>
                            </a:gs>
                            <a:gs pos="100000">
                              <a:srgbClr val="505050"/>
                            </a:gs>
                          </a:gsLst>
                          <a:lin ang="5400000" scaled="0"/>
                        </a:gradFill>
                        <a:latin typeface="Cambria Math" panose="02040503050406030204" pitchFamily="18" charset="0"/>
                      </a:rPr>
                      <m:t>⋅</m:t>
                    </m:r>
                    <m:sSub>
                      <m:sSubPr>
                        <m:ctrlPr>
                          <a:rPr lang="en-US" sz="2400" b="0" i="1" smtClean="0">
                            <a:gradFill>
                              <a:gsLst>
                                <a:gs pos="1250">
                                  <a:srgbClr val="505050"/>
                                </a:gs>
                                <a:gs pos="100000">
                                  <a:srgbClr val="505050"/>
                                </a:gs>
                              </a:gsLst>
                              <a:lin ang="5400000" scaled="0"/>
                            </a:gradFill>
                            <a:latin typeface="Cambria Math" panose="02040503050406030204" pitchFamily="18" charset="0"/>
                          </a:rPr>
                        </m:ctrlPr>
                      </m:sSubPr>
                      <m:e>
                        <m:r>
                          <a:rPr lang="en-US" sz="2400" b="0" i="1" smtClean="0">
                            <a:gradFill>
                              <a:gsLst>
                                <a:gs pos="1250">
                                  <a:srgbClr val="505050"/>
                                </a:gs>
                                <a:gs pos="100000">
                                  <a:srgbClr val="505050"/>
                                </a:gs>
                              </a:gsLst>
                              <a:lin ang="5400000" scaled="0"/>
                            </a:gradFill>
                            <a:latin typeface="Cambria Math" panose="02040503050406030204" pitchFamily="18" charset="0"/>
                          </a:rPr>
                          <m:t>𝑤</m:t>
                        </m:r>
                      </m:e>
                      <m:sub>
                        <m:r>
                          <a:rPr lang="en-US" sz="2400" b="0" i="1" smtClean="0">
                            <a:gradFill>
                              <a:gsLst>
                                <a:gs pos="1250">
                                  <a:srgbClr val="505050"/>
                                </a:gs>
                                <a:gs pos="100000">
                                  <a:srgbClr val="505050"/>
                                </a:gs>
                              </a:gsLst>
                              <a:lin ang="5400000" scaled="0"/>
                            </a:gradFill>
                            <a:latin typeface="Cambria Math" panose="02040503050406030204" pitchFamily="18" charset="0"/>
                          </a:rPr>
                          <m:t>2</m:t>
                        </m:r>
                      </m:sub>
                    </m:sSub>
                  </m:oMath>
                </a14:m>
                <a:endParaRPr lang="en-US" sz="2400" dirty="0" smtClean="0">
                  <a:gradFill>
                    <a:gsLst>
                      <a:gs pos="1250">
                        <a:srgbClr val="505050"/>
                      </a:gs>
                      <a:gs pos="100000">
                        <a:srgbClr val="505050"/>
                      </a:gs>
                    </a:gsLst>
                    <a:lin ang="5400000" scaled="0"/>
                  </a:gradFill>
                </a:endParaRP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One can also use some normalization, e.g., use </a:t>
                </a:r>
                <a:r>
                  <a:rPr lang="en-US" sz="2400" i="1" dirty="0" smtClean="0">
                    <a:gradFill>
                      <a:gsLst>
                        <a:gs pos="1250">
                          <a:srgbClr val="505050"/>
                        </a:gs>
                        <a:gs pos="100000">
                          <a:srgbClr val="505050"/>
                        </a:gs>
                      </a:gsLst>
                      <a:lin ang="5400000" scaled="0"/>
                    </a:gradFill>
                  </a:rPr>
                  <a:t>cosine similarity</a:t>
                </a:r>
              </a:p>
              <a:p>
                <a:pPr marL="285750" lvl="1" indent="-285750">
                  <a:buFont typeface="Arial" panose="020B0604020202020204" pitchFamily="34" charset="0"/>
                  <a:buChar char="•"/>
                </a:pPr>
                <a:endParaRPr lang="en-US" sz="2400" i="1"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Similarity is usually used to answer questions such as: </a:t>
                </a:r>
                <a:r>
                  <a:rPr lang="en-US" sz="2400" i="1" dirty="0" smtClean="0">
                    <a:gradFill>
                      <a:gsLst>
                        <a:gs pos="1250">
                          <a:srgbClr val="505050"/>
                        </a:gs>
                        <a:gs pos="100000">
                          <a:srgbClr val="505050"/>
                        </a:gs>
                      </a:gsLst>
                      <a:lin ang="5400000" scaled="0"/>
                    </a:gradFill>
                  </a:rPr>
                  <a:t>Is </a:t>
                </a:r>
                <a14:m>
                  <m:oMath xmlns:m="http://schemas.openxmlformats.org/officeDocument/2006/math">
                    <m:sSub>
                      <m:sSubPr>
                        <m:ctrlPr>
                          <a:rPr lang="en-US" sz="2400" b="0" i="1" smtClean="0">
                            <a:gradFill>
                              <a:gsLst>
                                <a:gs pos="1250">
                                  <a:srgbClr val="505050"/>
                                </a:gs>
                                <a:gs pos="100000">
                                  <a:srgbClr val="505050"/>
                                </a:gs>
                              </a:gsLst>
                              <a:lin ang="5400000" scaled="0"/>
                            </a:gradFill>
                            <a:latin typeface="Cambria Math" panose="02040503050406030204" pitchFamily="18" charset="0"/>
                          </a:rPr>
                        </m:ctrlPr>
                      </m:sSubPr>
                      <m:e>
                        <m:r>
                          <a:rPr lang="en-US" sz="2400" b="0" i="1" smtClean="0">
                            <a:gradFill>
                              <a:gsLst>
                                <a:gs pos="1250">
                                  <a:srgbClr val="505050"/>
                                </a:gs>
                                <a:gs pos="100000">
                                  <a:srgbClr val="505050"/>
                                </a:gs>
                              </a:gsLst>
                              <a:lin ang="5400000" scaled="0"/>
                            </a:gradFill>
                            <a:latin typeface="Cambria Math" panose="02040503050406030204" pitchFamily="18" charset="0"/>
                          </a:rPr>
                          <m:t>𝑤</m:t>
                        </m:r>
                      </m:e>
                      <m:sub>
                        <m:r>
                          <a:rPr lang="en-US" sz="2400" b="0" i="1" smtClean="0">
                            <a:gradFill>
                              <a:gsLst>
                                <a:gs pos="1250">
                                  <a:srgbClr val="505050"/>
                                </a:gs>
                                <a:gs pos="100000">
                                  <a:srgbClr val="505050"/>
                                </a:gs>
                              </a:gsLst>
                              <a:lin ang="5400000" scaled="0"/>
                            </a:gradFill>
                            <a:latin typeface="Cambria Math" panose="02040503050406030204" pitchFamily="18" charset="0"/>
                          </a:rPr>
                          <m:t>1</m:t>
                        </m:r>
                      </m:sub>
                    </m:sSub>
                  </m:oMath>
                </a14:m>
                <a:r>
                  <a:rPr lang="en-US" sz="2400" i="1" dirty="0" smtClean="0">
                    <a:gradFill>
                      <a:gsLst>
                        <a:gs pos="1250">
                          <a:srgbClr val="505050"/>
                        </a:gs>
                        <a:gs pos="100000">
                          <a:srgbClr val="505050"/>
                        </a:gs>
                      </a:gsLst>
                      <a:lin ang="5400000" scaled="0"/>
                    </a:gradFill>
                  </a:rPr>
                  <a:t> closer to </a:t>
                </a:r>
                <a14:m>
                  <m:oMath xmlns:m="http://schemas.openxmlformats.org/officeDocument/2006/math">
                    <m:sSub>
                      <m:sSubPr>
                        <m:ctrlPr>
                          <a:rPr lang="en-US" sz="2400" b="0" i="1" smtClean="0">
                            <a:gradFill>
                              <a:gsLst>
                                <a:gs pos="1250">
                                  <a:srgbClr val="505050"/>
                                </a:gs>
                                <a:gs pos="100000">
                                  <a:srgbClr val="505050"/>
                                </a:gs>
                              </a:gsLst>
                              <a:lin ang="5400000" scaled="0"/>
                            </a:gradFill>
                            <a:latin typeface="Cambria Math" panose="02040503050406030204" pitchFamily="18" charset="0"/>
                          </a:rPr>
                        </m:ctrlPr>
                      </m:sSubPr>
                      <m:e>
                        <m:r>
                          <a:rPr lang="en-US" sz="2400" b="0" i="1" smtClean="0">
                            <a:gradFill>
                              <a:gsLst>
                                <a:gs pos="1250">
                                  <a:srgbClr val="505050"/>
                                </a:gs>
                                <a:gs pos="100000">
                                  <a:srgbClr val="505050"/>
                                </a:gs>
                              </a:gsLst>
                              <a:lin ang="5400000" scaled="0"/>
                            </a:gradFill>
                            <a:latin typeface="Cambria Math" panose="02040503050406030204" pitchFamily="18" charset="0"/>
                          </a:rPr>
                          <m:t>𝑤</m:t>
                        </m:r>
                      </m:e>
                      <m:sub>
                        <m:r>
                          <a:rPr lang="en-US" sz="2400" b="0" i="1" smtClean="0">
                            <a:gradFill>
                              <a:gsLst>
                                <a:gs pos="1250">
                                  <a:srgbClr val="505050"/>
                                </a:gs>
                                <a:gs pos="100000">
                                  <a:srgbClr val="505050"/>
                                </a:gs>
                              </a:gsLst>
                              <a:lin ang="5400000" scaled="0"/>
                            </a:gradFill>
                            <a:latin typeface="Cambria Math" panose="02040503050406030204" pitchFamily="18" charset="0"/>
                          </a:rPr>
                          <m:t>2</m:t>
                        </m:r>
                      </m:sub>
                    </m:sSub>
                  </m:oMath>
                </a14:m>
                <a:r>
                  <a:rPr lang="en-US" sz="2400" i="1" dirty="0" smtClean="0">
                    <a:gradFill>
                      <a:gsLst>
                        <a:gs pos="1250">
                          <a:srgbClr val="505050"/>
                        </a:gs>
                        <a:gs pos="100000">
                          <a:srgbClr val="505050"/>
                        </a:gs>
                      </a:gsLst>
                      <a:lin ang="5400000" scaled="0"/>
                    </a:gradFill>
                  </a:rPr>
                  <a:t> than </a:t>
                </a:r>
                <a14:m>
                  <m:oMath xmlns:m="http://schemas.openxmlformats.org/officeDocument/2006/math">
                    <m:sSub>
                      <m:sSubPr>
                        <m:ctrlPr>
                          <a:rPr lang="en-US" sz="2400" b="0" i="1" smtClean="0">
                            <a:gradFill>
                              <a:gsLst>
                                <a:gs pos="1250">
                                  <a:srgbClr val="505050"/>
                                </a:gs>
                                <a:gs pos="100000">
                                  <a:srgbClr val="505050"/>
                                </a:gs>
                              </a:gsLst>
                              <a:lin ang="5400000" scaled="0"/>
                            </a:gradFill>
                            <a:latin typeface="Cambria Math" panose="02040503050406030204" pitchFamily="18" charset="0"/>
                          </a:rPr>
                        </m:ctrlPr>
                      </m:sSubPr>
                      <m:e>
                        <m:r>
                          <a:rPr lang="en-US" sz="2400" b="0" i="1" smtClean="0">
                            <a:gradFill>
                              <a:gsLst>
                                <a:gs pos="1250">
                                  <a:srgbClr val="505050"/>
                                </a:gs>
                                <a:gs pos="100000">
                                  <a:srgbClr val="505050"/>
                                </a:gs>
                              </a:gsLst>
                              <a:lin ang="5400000" scaled="0"/>
                            </a:gradFill>
                            <a:latin typeface="Cambria Math" panose="02040503050406030204" pitchFamily="18" charset="0"/>
                          </a:rPr>
                          <m:t>𝑤</m:t>
                        </m:r>
                      </m:e>
                      <m:sub>
                        <m:r>
                          <a:rPr lang="en-US" sz="2400" b="0" i="1" smtClean="0">
                            <a:gradFill>
                              <a:gsLst>
                                <a:gs pos="1250">
                                  <a:srgbClr val="505050"/>
                                </a:gs>
                                <a:gs pos="100000">
                                  <a:srgbClr val="505050"/>
                                </a:gs>
                              </a:gsLst>
                              <a:lin ang="5400000" scaled="0"/>
                            </a:gradFill>
                            <a:latin typeface="Cambria Math" panose="02040503050406030204" pitchFamily="18" charset="0"/>
                          </a:rPr>
                          <m:t>3</m:t>
                        </m:r>
                      </m:sub>
                    </m:sSub>
                  </m:oMath>
                </a14:m>
                <a:r>
                  <a:rPr lang="en-US" sz="2400" i="1" dirty="0" smtClean="0">
                    <a:gradFill>
                      <a:gsLst>
                        <a:gs pos="1250">
                          <a:srgbClr val="505050"/>
                        </a:gs>
                        <a:gs pos="100000">
                          <a:srgbClr val="505050"/>
                        </a:gs>
                      </a:gsLst>
                      <a:lin ang="5400000" scaled="0"/>
                    </a:gradFill>
                  </a:rPr>
                  <a:t>?</a:t>
                </a: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xfrm>
                <a:off x="503237" y="1363662"/>
                <a:ext cx="11048998" cy="5983176"/>
              </a:xfr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80482452"/>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98437" y="1000926"/>
            <a:ext cx="4953000" cy="5613845"/>
          </a:xfrm>
        </p:spPr>
        <p:txBody>
          <a:bodyPr/>
          <a:lstStyle/>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Word vectors from neural models exhibit linear structure that enables checking analogies with vector arithmetic</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Given two examples of a relationship, e.g., </a:t>
            </a:r>
          </a:p>
          <a:p>
            <a:pPr marL="514350" lvl="2" indent="-285750">
              <a:buFont typeface="Arial" panose="020B0604020202020204" pitchFamily="34" charset="0"/>
              <a:buChar char="•"/>
            </a:pPr>
            <a:r>
              <a:rPr lang="en-US" sz="2400" i="1" dirty="0" smtClean="0">
                <a:gradFill>
                  <a:gsLst>
                    <a:gs pos="1250">
                      <a:srgbClr val="505050"/>
                    </a:gs>
                    <a:gs pos="100000">
                      <a:srgbClr val="505050"/>
                    </a:gs>
                  </a:gsLst>
                  <a:lin ang="5400000" scaled="0"/>
                </a:gradFill>
              </a:rPr>
              <a:t>Beijing</a:t>
            </a:r>
            <a:r>
              <a:rPr lang="en-US" sz="2400" dirty="0" smtClean="0">
                <a:gradFill>
                  <a:gsLst>
                    <a:gs pos="1250">
                      <a:srgbClr val="505050"/>
                    </a:gs>
                    <a:gs pos="100000">
                      <a:srgbClr val="505050"/>
                    </a:gs>
                  </a:gsLst>
                  <a:lin ang="5400000" scaled="0"/>
                </a:gradFill>
              </a:rPr>
              <a:t> is to </a:t>
            </a:r>
            <a:r>
              <a:rPr lang="en-US" sz="2400" i="1" dirty="0" smtClean="0">
                <a:gradFill>
                  <a:gsLst>
                    <a:gs pos="1250">
                      <a:srgbClr val="505050"/>
                    </a:gs>
                    <a:gs pos="100000">
                      <a:srgbClr val="505050"/>
                    </a:gs>
                  </a:gsLst>
                  <a:lin ang="5400000" scaled="0"/>
                </a:gradFill>
              </a:rPr>
              <a:t>China</a:t>
            </a:r>
            <a:r>
              <a:rPr lang="en-US" sz="2400" dirty="0" smtClean="0">
                <a:gradFill>
                  <a:gsLst>
                    <a:gs pos="1250">
                      <a:srgbClr val="505050"/>
                    </a:gs>
                    <a:gs pos="100000">
                      <a:srgbClr val="505050"/>
                    </a:gs>
                  </a:gsLst>
                  <a:lin ang="5400000" scaled="0"/>
                </a:gradFill>
              </a:rPr>
              <a:t> as </a:t>
            </a:r>
            <a:r>
              <a:rPr lang="en-US" sz="2400" i="1" dirty="0" smtClean="0">
                <a:gradFill>
                  <a:gsLst>
                    <a:gs pos="1250">
                      <a:srgbClr val="505050"/>
                    </a:gs>
                    <a:gs pos="100000">
                      <a:srgbClr val="505050"/>
                    </a:gs>
                  </a:gsLst>
                  <a:lin ang="5400000" scaled="0"/>
                </a:gradFill>
              </a:rPr>
              <a:t>Moscow</a:t>
            </a:r>
            <a:r>
              <a:rPr lang="en-US" sz="2400" dirty="0" smtClean="0">
                <a:gradFill>
                  <a:gsLst>
                    <a:gs pos="1250">
                      <a:srgbClr val="505050"/>
                    </a:gs>
                    <a:gs pos="100000">
                      <a:srgbClr val="505050"/>
                    </a:gs>
                  </a:gsLst>
                  <a:lin ang="5400000" scaled="0"/>
                </a:gradFill>
              </a:rPr>
              <a:t> is to </a:t>
            </a:r>
            <a:r>
              <a:rPr lang="en-US" sz="2400" i="1" dirty="0" smtClean="0">
                <a:gradFill>
                  <a:gsLst>
                    <a:gs pos="1250">
                      <a:srgbClr val="505050"/>
                    </a:gs>
                    <a:gs pos="100000">
                      <a:srgbClr val="505050"/>
                    </a:gs>
                  </a:gsLst>
                  <a:lin ang="5400000" scaled="0"/>
                </a:gradFill>
              </a:rPr>
              <a:t>Russia</a:t>
            </a:r>
          </a:p>
          <a:p>
            <a:pPr marL="514350" lvl="2"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The closest point to </a:t>
            </a:r>
            <a:r>
              <a:rPr lang="en-US" sz="2400" dirty="0" err="1" smtClean="0">
                <a:gradFill>
                  <a:gsLst>
                    <a:gs pos="1250">
                      <a:srgbClr val="505050"/>
                    </a:gs>
                    <a:gs pos="100000">
                      <a:srgbClr val="505050"/>
                    </a:gs>
                  </a:gsLst>
                  <a:lin ang="5400000" scaled="0"/>
                </a:gradFill>
              </a:rPr>
              <a:t>vec</a:t>
            </a:r>
            <a:r>
              <a:rPr lang="en-US" sz="2400" dirty="0" smtClean="0">
                <a:gradFill>
                  <a:gsLst>
                    <a:gs pos="1250">
                      <a:srgbClr val="505050"/>
                    </a:gs>
                    <a:gs pos="100000">
                      <a:srgbClr val="505050"/>
                    </a:gs>
                  </a:gsLst>
                  <a:lin ang="5400000" scaled="0"/>
                </a:gradFill>
              </a:rPr>
              <a:t>[</a:t>
            </a:r>
            <a:r>
              <a:rPr lang="en-US" sz="2400" i="1" dirty="0" smtClean="0">
                <a:gradFill>
                  <a:gsLst>
                    <a:gs pos="1250">
                      <a:srgbClr val="505050"/>
                    </a:gs>
                    <a:gs pos="100000">
                      <a:srgbClr val="505050"/>
                    </a:gs>
                  </a:gsLst>
                  <a:lin ang="5400000" scaled="0"/>
                </a:gradFill>
              </a:rPr>
              <a:t>Beijing</a:t>
            </a:r>
            <a:r>
              <a:rPr lang="en-US" sz="2400" dirty="0" smtClean="0">
                <a:gradFill>
                  <a:gsLst>
                    <a:gs pos="1250">
                      <a:srgbClr val="505050"/>
                    </a:gs>
                    <a:gs pos="100000">
                      <a:srgbClr val="505050"/>
                    </a:gs>
                  </a:gsLst>
                  <a:lin ang="5400000" scaled="0"/>
                </a:gradFill>
              </a:rPr>
              <a:t>] + (</a:t>
            </a:r>
            <a:r>
              <a:rPr lang="en-US" sz="2400" dirty="0" err="1" smtClean="0">
                <a:gradFill>
                  <a:gsLst>
                    <a:gs pos="1250">
                      <a:srgbClr val="505050"/>
                    </a:gs>
                    <a:gs pos="100000">
                      <a:srgbClr val="505050"/>
                    </a:gs>
                  </a:gsLst>
                  <a:lin ang="5400000" scaled="0"/>
                </a:gradFill>
              </a:rPr>
              <a:t>vec</a:t>
            </a:r>
            <a:r>
              <a:rPr lang="en-US" sz="2400" dirty="0" smtClean="0">
                <a:gradFill>
                  <a:gsLst>
                    <a:gs pos="1250">
                      <a:srgbClr val="505050"/>
                    </a:gs>
                    <a:gs pos="100000">
                      <a:srgbClr val="505050"/>
                    </a:gs>
                  </a:gsLst>
                  <a:lin ang="5400000" scaled="0"/>
                </a:gradFill>
              </a:rPr>
              <a:t>[</a:t>
            </a:r>
            <a:r>
              <a:rPr lang="en-US" sz="2400" i="1" dirty="0" smtClean="0">
                <a:gradFill>
                  <a:gsLst>
                    <a:gs pos="1250">
                      <a:srgbClr val="505050"/>
                    </a:gs>
                    <a:gs pos="100000">
                      <a:srgbClr val="505050"/>
                    </a:gs>
                  </a:gsLst>
                  <a:lin ang="5400000" scaled="0"/>
                </a:gradFill>
              </a:rPr>
              <a:t>Russia</a:t>
            </a:r>
            <a:r>
              <a:rPr lang="en-US" sz="2400" dirty="0" smtClean="0">
                <a:gradFill>
                  <a:gsLst>
                    <a:gs pos="1250">
                      <a:srgbClr val="505050"/>
                    </a:gs>
                    <a:gs pos="100000">
                      <a:srgbClr val="505050"/>
                    </a:gs>
                  </a:gsLst>
                  <a:lin ang="5400000" scaled="0"/>
                </a:gradFill>
              </a:rPr>
              <a:t>] – </a:t>
            </a:r>
            <a:r>
              <a:rPr lang="en-US" sz="2400" dirty="0" err="1" smtClean="0">
                <a:gradFill>
                  <a:gsLst>
                    <a:gs pos="1250">
                      <a:srgbClr val="505050"/>
                    </a:gs>
                    <a:gs pos="100000">
                      <a:srgbClr val="505050"/>
                    </a:gs>
                  </a:gsLst>
                  <a:lin ang="5400000" scaled="0"/>
                </a:gradFill>
              </a:rPr>
              <a:t>vec</a:t>
            </a:r>
            <a:r>
              <a:rPr lang="en-US" sz="2400" dirty="0" smtClean="0">
                <a:gradFill>
                  <a:gsLst>
                    <a:gs pos="1250">
                      <a:srgbClr val="505050"/>
                    </a:gs>
                    <a:gs pos="100000">
                      <a:srgbClr val="505050"/>
                    </a:gs>
                  </a:gsLst>
                  <a:lin ang="5400000" scaled="0"/>
                </a:gradFill>
              </a:rPr>
              <a:t>[</a:t>
            </a:r>
            <a:r>
              <a:rPr lang="en-US" sz="2400" i="1" dirty="0" smtClean="0">
                <a:gradFill>
                  <a:gsLst>
                    <a:gs pos="1250">
                      <a:srgbClr val="505050"/>
                    </a:gs>
                    <a:gs pos="100000">
                      <a:srgbClr val="505050"/>
                    </a:gs>
                  </a:gsLst>
                  <a:lin ang="5400000" scaled="0"/>
                </a:gradFill>
              </a:rPr>
              <a:t>Moscow</a:t>
            </a:r>
            <a:r>
              <a:rPr lang="en-US" sz="2400" dirty="0" smtClean="0">
                <a:gradFill>
                  <a:gsLst>
                    <a:gs pos="1250">
                      <a:srgbClr val="505050"/>
                    </a:gs>
                    <a:gs pos="100000">
                      <a:srgbClr val="505050"/>
                    </a:gs>
                  </a:gsLst>
                  <a:lin ang="5400000" scaled="0"/>
                </a:gradFill>
              </a:rPr>
              <a:t>]) will be </a:t>
            </a:r>
            <a:r>
              <a:rPr lang="en-US" sz="2400" dirty="0" err="1" smtClean="0">
                <a:gradFill>
                  <a:gsLst>
                    <a:gs pos="1250">
                      <a:srgbClr val="505050"/>
                    </a:gs>
                    <a:gs pos="100000">
                      <a:srgbClr val="505050"/>
                    </a:gs>
                  </a:gsLst>
                  <a:lin ang="5400000" scaled="0"/>
                </a:gradFill>
              </a:rPr>
              <a:t>vec</a:t>
            </a:r>
            <a:r>
              <a:rPr lang="en-US" sz="2400" dirty="0" smtClean="0">
                <a:gradFill>
                  <a:gsLst>
                    <a:gs pos="1250">
                      <a:srgbClr val="505050"/>
                    </a:gs>
                    <a:gs pos="100000">
                      <a:srgbClr val="505050"/>
                    </a:gs>
                  </a:gsLst>
                  <a:lin ang="5400000" scaled="0"/>
                </a:gradFill>
              </a:rPr>
              <a:t>[</a:t>
            </a:r>
            <a:r>
              <a:rPr lang="en-US" sz="2400" i="1" dirty="0" smtClean="0">
                <a:gradFill>
                  <a:gsLst>
                    <a:gs pos="1250">
                      <a:srgbClr val="505050"/>
                    </a:gs>
                    <a:gs pos="100000">
                      <a:srgbClr val="505050"/>
                    </a:gs>
                  </a:gsLst>
                  <a:lin ang="5400000" scaled="0"/>
                </a:gradFill>
              </a:rPr>
              <a:t>China</a:t>
            </a:r>
            <a:r>
              <a:rPr lang="en-US" sz="2400" dirty="0" smtClean="0">
                <a:gradFill>
                  <a:gsLst>
                    <a:gs pos="1250">
                      <a:srgbClr val="505050"/>
                    </a:gs>
                    <a:gs pos="100000">
                      <a:srgbClr val="505050"/>
                    </a:gs>
                  </a:gsLst>
                  <a:lin ang="5400000" scaled="0"/>
                </a:gradFill>
              </a:rPr>
              <a:t>]</a:t>
            </a: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2437" y="906462"/>
            <a:ext cx="6714552" cy="5105400"/>
          </a:xfrm>
          <a:prstGeom prst="rect">
            <a:avLst/>
          </a:prstGeom>
        </p:spPr>
      </p:pic>
      <p:sp>
        <p:nvSpPr>
          <p:cNvPr id="6" name="TextBox 5"/>
          <p:cNvSpPr txBox="1"/>
          <p:nvPr/>
        </p:nvSpPr>
        <p:spPr>
          <a:xfrm>
            <a:off x="5668713" y="373062"/>
            <a:ext cx="6578276"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Country and Capital vectors projected by PCA</a:t>
            </a:r>
          </a:p>
        </p:txBody>
      </p:sp>
      <p:sp>
        <p:nvSpPr>
          <p:cNvPr id="7" name="TextBox 6"/>
          <p:cNvSpPr txBox="1"/>
          <p:nvPr/>
        </p:nvSpPr>
        <p:spPr>
          <a:xfrm>
            <a:off x="32296" y="6292085"/>
            <a:ext cx="6631687"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solidFill>
                  <a:schemeClr val="accent6">
                    <a:lumMod val="50000"/>
                    <a:lumOff val="50000"/>
                  </a:schemeClr>
                </a:solidFill>
              </a:rPr>
              <a:t>* Mikolov, </a:t>
            </a:r>
            <a:r>
              <a:rPr lang="en-US" sz="2000" dirty="0" err="1" smtClean="0">
                <a:solidFill>
                  <a:schemeClr val="accent6">
                    <a:lumMod val="50000"/>
                    <a:lumOff val="50000"/>
                  </a:schemeClr>
                </a:solidFill>
              </a:rPr>
              <a:t>Yih</a:t>
            </a:r>
            <a:r>
              <a:rPr lang="en-US" sz="2000" dirty="0" smtClean="0">
                <a:solidFill>
                  <a:schemeClr val="accent6">
                    <a:lumMod val="50000"/>
                    <a:lumOff val="50000"/>
                  </a:schemeClr>
                </a:solidFill>
              </a:rPr>
              <a:t> and Zweig (2013); Mikolov et al (2013a,b)</a:t>
            </a:r>
          </a:p>
        </p:txBody>
      </p:sp>
    </p:spTree>
    <p:extLst>
      <p:ext uri="{BB962C8B-B14F-4D97-AF65-F5344CB8AC3E}">
        <p14:creationId xmlns:p14="http://schemas.microsoft.com/office/powerpoint/2010/main" val="138449368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solidFill>
                  <a:srgbClr val="00B050"/>
                </a:solidFill>
              </a:rPr>
              <a:t>More examples</a:t>
            </a:r>
            <a:endParaRPr lang="en-US" i="1" noProof="0" dirty="0">
              <a:solidFill>
                <a:srgbClr val="00B050"/>
              </a:solidFill>
            </a:endParaRP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637" y="1363662"/>
            <a:ext cx="10210800" cy="4725505"/>
          </a:xfrm>
          <a:prstGeom prst="rect">
            <a:avLst/>
          </a:prstGeom>
        </p:spPr>
      </p:pic>
      <p:sp>
        <p:nvSpPr>
          <p:cNvPr id="3" name="TextBox 2"/>
          <p:cNvSpPr txBox="1"/>
          <p:nvPr/>
        </p:nvSpPr>
        <p:spPr>
          <a:xfrm>
            <a:off x="884237" y="6239980"/>
            <a:ext cx="9463168"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FF0000"/>
                </a:solidFill>
              </a:rPr>
              <a:t>Non-linear networks satisfy such linear linguistic regularities poorly!</a:t>
            </a:r>
          </a:p>
        </p:txBody>
      </p:sp>
    </p:spTree>
    <p:extLst>
      <p:ext uri="{BB962C8B-B14F-4D97-AF65-F5344CB8AC3E}">
        <p14:creationId xmlns:p14="http://schemas.microsoft.com/office/powerpoint/2010/main" val="2264022246"/>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9637" y="2430462"/>
            <a:ext cx="7772398" cy="1066800"/>
          </a:xfrm>
        </p:spPr>
        <p:txBody>
          <a:bodyPr/>
          <a:lstStyle/>
          <a:p>
            <a:pPr algn="ctr"/>
            <a:r>
              <a:rPr lang="en-US" b="1" dirty="0" smtClean="0">
                <a:solidFill>
                  <a:srgbClr val="00B050"/>
                </a:solidFill>
              </a:rPr>
              <a:t>Evaluation</a:t>
            </a:r>
            <a:endParaRPr lang="en-US" noProof="0" dirty="0">
              <a:solidFill>
                <a:srgbClr val="00B050"/>
              </a:solidFill>
            </a:endParaRPr>
          </a:p>
        </p:txBody>
      </p:sp>
    </p:spTree>
    <p:extLst>
      <p:ext uri="{BB962C8B-B14F-4D97-AF65-F5344CB8AC3E}">
        <p14:creationId xmlns:p14="http://schemas.microsoft.com/office/powerpoint/2010/main" val="3513313063"/>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solidFill>
                  <a:srgbClr val="00B050"/>
                </a:solidFill>
              </a:rPr>
              <a:t>Dataset 1</a:t>
            </a:r>
            <a:endParaRPr lang="en-US" i="1" noProof="0" dirty="0">
              <a:solidFill>
                <a:srgbClr val="00B050"/>
              </a:solidFill>
            </a:endParaRPr>
          </a:p>
        </p:txBody>
      </p:sp>
      <p:sp>
        <p:nvSpPr>
          <p:cNvPr id="3" name="Text Placeholder 2"/>
          <p:cNvSpPr>
            <a:spLocks noGrp="1"/>
          </p:cNvSpPr>
          <p:nvPr>
            <p:ph type="body" sz="quarter" idx="10"/>
          </p:nvPr>
        </p:nvSpPr>
        <p:spPr>
          <a:xfrm>
            <a:off x="579437" y="1668462"/>
            <a:ext cx="11048998" cy="4985980"/>
          </a:xfrm>
        </p:spPr>
        <p:txBody>
          <a:bodyPr/>
          <a:lstStyle/>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MSR dataset with 8K questions, mostly focuses on syntax - examples</a:t>
            </a: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a:p>
            <a:pPr marL="514350" lvl="2" indent="-285750">
              <a:buFont typeface="Arial" panose="020B0604020202020204" pitchFamily="34" charset="0"/>
              <a:buChar char="•"/>
            </a:pPr>
            <a:r>
              <a:rPr lang="en-US" sz="2400" i="1" dirty="0" err="1">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g</a:t>
            </a:r>
            <a:r>
              <a:rPr lang="en-US" sz="2400" i="1" dirty="0" err="1"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ood:better</a:t>
            </a:r>
            <a:r>
              <a:rPr lang="en-US" sz="2400" i="1" dirty="0"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  rough: ________</a:t>
            </a:r>
          </a:p>
          <a:p>
            <a:pPr marL="514350" lvl="2" indent="-285750">
              <a:buFont typeface="Arial" panose="020B0604020202020204" pitchFamily="34" charset="0"/>
              <a:buChar char="•"/>
            </a:pPr>
            <a:endParaRPr lang="en-US" sz="2400" i="1" dirty="0"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endParaRPr>
          </a:p>
          <a:p>
            <a:pPr marL="514350" lvl="2" indent="-285750">
              <a:buFont typeface="Arial" panose="020B0604020202020204" pitchFamily="34" charset="0"/>
              <a:buChar char="•"/>
            </a:pPr>
            <a:r>
              <a:rPr lang="en-US" sz="2400" i="1" dirty="0" err="1"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good:best</a:t>
            </a:r>
            <a:r>
              <a:rPr lang="en-US" sz="2400" i="1" dirty="0"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    rough</a:t>
            </a:r>
            <a:r>
              <a:rPr lang="en-US" sz="2400" i="1" dirty="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 </a:t>
            </a:r>
            <a:r>
              <a:rPr lang="en-US" sz="2400" i="1" dirty="0"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________</a:t>
            </a:r>
          </a:p>
          <a:p>
            <a:pPr marL="514350" lvl="2" indent="-285750">
              <a:buFont typeface="Arial" panose="020B0604020202020204" pitchFamily="34" charset="0"/>
              <a:buChar char="•"/>
            </a:pPr>
            <a:endParaRPr lang="en-US" sz="2400" i="1" dirty="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endParaRPr>
          </a:p>
          <a:p>
            <a:pPr marL="514350" lvl="2" indent="-285750">
              <a:buFont typeface="Arial" panose="020B0604020202020204" pitchFamily="34" charset="0"/>
              <a:buChar char="•"/>
            </a:pPr>
            <a:r>
              <a:rPr lang="en-US" sz="2400" i="1" dirty="0" err="1">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b</a:t>
            </a:r>
            <a:r>
              <a:rPr lang="en-US" sz="2400" i="1" dirty="0" err="1"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etter:best</a:t>
            </a:r>
            <a:r>
              <a:rPr lang="en-US" sz="2400" i="1" dirty="0"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  rougher: ________</a:t>
            </a:r>
          </a:p>
          <a:p>
            <a:pPr marL="514350" lvl="2" indent="-285750">
              <a:buFont typeface="Arial" panose="020B0604020202020204" pitchFamily="34" charset="0"/>
              <a:buChar char="•"/>
            </a:pPr>
            <a:endParaRPr lang="en-US" sz="2400" i="1" dirty="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endParaRPr>
          </a:p>
          <a:p>
            <a:pPr marL="514350" lvl="2" indent="-285750">
              <a:buFont typeface="Arial" panose="020B0604020202020204" pitchFamily="34" charset="0"/>
              <a:buChar char="•"/>
            </a:pPr>
            <a:r>
              <a:rPr lang="en-US" sz="2400" i="1" dirty="0" err="1">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y</a:t>
            </a:r>
            <a:r>
              <a:rPr lang="en-US" sz="2400" i="1" dirty="0" err="1"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ear:years</a:t>
            </a:r>
            <a:r>
              <a:rPr lang="en-US" sz="2400" i="1" dirty="0"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   law: ________</a:t>
            </a:r>
          </a:p>
          <a:p>
            <a:pPr marL="514350" lvl="2" indent="-285750">
              <a:buFont typeface="Arial" panose="020B0604020202020204" pitchFamily="34" charset="0"/>
              <a:buChar char="•"/>
            </a:pPr>
            <a:endParaRPr lang="en-US" sz="2400" i="1" dirty="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endParaRPr>
          </a:p>
          <a:p>
            <a:pPr marL="514350" lvl="2" indent="-285750">
              <a:buFont typeface="Arial" panose="020B0604020202020204" pitchFamily="34" charset="0"/>
              <a:buChar char="•"/>
            </a:pPr>
            <a:r>
              <a:rPr lang="en-US" sz="2400" i="1" dirty="0" err="1"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see:saw</a:t>
            </a:r>
            <a:r>
              <a:rPr lang="en-US" sz="2400" i="1" dirty="0"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      return: </a:t>
            </a:r>
            <a:r>
              <a:rPr lang="en-US" sz="2400" i="1" dirty="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________</a:t>
            </a:r>
          </a:p>
          <a:p>
            <a:pPr marL="514350" lvl="2" indent="-285750">
              <a:buFont typeface="Arial" panose="020B0604020202020204" pitchFamily="34" charset="0"/>
              <a:buChar char="•"/>
            </a:pPr>
            <a:endParaRPr lang="en-US" sz="2400" i="1" dirty="0"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02877179"/>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solidFill>
                  <a:srgbClr val="00B050"/>
                </a:solidFill>
              </a:rPr>
              <a:t>Dataset 2</a:t>
            </a:r>
            <a:endParaRPr lang="en-US" i="1" noProof="0" dirty="0">
              <a:solidFill>
                <a:srgbClr val="00B050"/>
              </a:solidFill>
            </a:endParaRPr>
          </a:p>
        </p:txBody>
      </p:sp>
      <p:sp>
        <p:nvSpPr>
          <p:cNvPr id="3" name="Text Placeholder 2"/>
          <p:cNvSpPr>
            <a:spLocks noGrp="1"/>
          </p:cNvSpPr>
          <p:nvPr>
            <p:ph type="body" sz="quarter" idx="10"/>
          </p:nvPr>
        </p:nvSpPr>
        <p:spPr>
          <a:xfrm>
            <a:off x="579437" y="1668462"/>
            <a:ext cx="11048998" cy="5318379"/>
          </a:xfrm>
        </p:spPr>
        <p:txBody>
          <a:bodyPr/>
          <a:lstStyle/>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Google word-based dataset, almost 20K questions, focuses on both syntax and semantics</a:t>
            </a: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a:p>
            <a:pPr marL="514350" lvl="2" indent="-285750">
              <a:buFont typeface="Arial" panose="020B0604020202020204" pitchFamily="34" charset="0"/>
              <a:buChar char="•"/>
            </a:pPr>
            <a:r>
              <a:rPr lang="en-US" sz="2400" i="1" dirty="0" err="1"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Athens:Greece</a:t>
            </a:r>
            <a:r>
              <a:rPr lang="en-US" sz="2400" i="1" dirty="0"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          Oslo: ________</a:t>
            </a:r>
          </a:p>
          <a:p>
            <a:pPr marL="514350" lvl="2" indent="-285750">
              <a:buFont typeface="Arial" panose="020B0604020202020204" pitchFamily="34" charset="0"/>
              <a:buChar char="•"/>
            </a:pPr>
            <a:endParaRPr lang="en-US" sz="2400" i="1" dirty="0"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endParaRPr>
          </a:p>
          <a:p>
            <a:pPr marL="514350" lvl="2" indent="-285750">
              <a:buFont typeface="Arial" panose="020B0604020202020204" pitchFamily="34" charset="0"/>
              <a:buChar char="•"/>
            </a:pPr>
            <a:r>
              <a:rPr lang="en-US" sz="2400" i="1" dirty="0" err="1"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Angola:kwanza</a:t>
            </a:r>
            <a:r>
              <a:rPr lang="en-US" sz="2400" i="1" dirty="0"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         Iran: ________</a:t>
            </a:r>
          </a:p>
          <a:p>
            <a:pPr marL="514350" lvl="2" indent="-285750">
              <a:buFont typeface="Arial" panose="020B0604020202020204" pitchFamily="34" charset="0"/>
              <a:buChar char="•"/>
            </a:pPr>
            <a:endParaRPr lang="en-US" sz="2400" i="1" dirty="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endParaRPr>
          </a:p>
          <a:p>
            <a:pPr marL="514350" lvl="2" indent="-285750">
              <a:buFont typeface="Arial" panose="020B0604020202020204" pitchFamily="34" charset="0"/>
              <a:buChar char="•"/>
            </a:pPr>
            <a:r>
              <a:rPr lang="en-US" sz="2400" i="1" dirty="0" err="1"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brother:sister</a:t>
            </a:r>
            <a:r>
              <a:rPr lang="en-US" sz="2400" i="1" dirty="0"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           grandson: ________</a:t>
            </a:r>
          </a:p>
          <a:p>
            <a:pPr marL="514350" lvl="2" indent="-285750">
              <a:buFont typeface="Arial" panose="020B0604020202020204" pitchFamily="34" charset="0"/>
              <a:buChar char="•"/>
            </a:pPr>
            <a:endParaRPr lang="en-US" sz="2400" i="1" dirty="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endParaRPr>
          </a:p>
          <a:p>
            <a:pPr marL="514350" lvl="2" indent="-285750">
              <a:buFont typeface="Arial" panose="020B0604020202020204" pitchFamily="34" charset="0"/>
              <a:buChar char="•"/>
            </a:pPr>
            <a:r>
              <a:rPr lang="en-US" sz="2400" i="1" dirty="0" err="1"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possibly:impossibly</a:t>
            </a:r>
            <a:r>
              <a:rPr lang="en-US" sz="2400" i="1" dirty="0"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   ethical: ________</a:t>
            </a:r>
          </a:p>
          <a:p>
            <a:pPr marL="514350" lvl="2" indent="-285750">
              <a:buFont typeface="Arial" panose="020B0604020202020204" pitchFamily="34" charset="0"/>
              <a:buChar char="•"/>
            </a:pPr>
            <a:endParaRPr lang="en-US" sz="2400" i="1" dirty="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endParaRPr>
          </a:p>
          <a:p>
            <a:pPr marL="514350" lvl="2" indent="-285750">
              <a:buFont typeface="Arial" panose="020B0604020202020204" pitchFamily="34" charset="0"/>
              <a:buChar char="•"/>
            </a:pPr>
            <a:r>
              <a:rPr lang="en-US" sz="2400" i="1" dirty="0" err="1"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walking:walked</a:t>
            </a:r>
            <a:r>
              <a:rPr lang="en-US" sz="2400" i="1" dirty="0"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        swimming: </a:t>
            </a:r>
            <a:r>
              <a:rPr lang="en-US" sz="2400" i="1" dirty="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________</a:t>
            </a:r>
          </a:p>
          <a:p>
            <a:pPr marL="514350" lvl="2" indent="-285750">
              <a:buFont typeface="Arial" panose="020B0604020202020204" pitchFamily="34" charset="0"/>
              <a:buChar char="•"/>
            </a:pPr>
            <a:endParaRPr lang="en-US" sz="2400" i="1" dirty="0"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30288871"/>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solidFill>
                  <a:srgbClr val="00B050"/>
                </a:solidFill>
              </a:rPr>
              <a:t>Dataset 3</a:t>
            </a:r>
            <a:endParaRPr lang="en-US" i="1" noProof="0" dirty="0">
              <a:solidFill>
                <a:srgbClr val="00B050"/>
              </a:solidFill>
            </a:endParaRPr>
          </a:p>
        </p:txBody>
      </p:sp>
      <p:sp>
        <p:nvSpPr>
          <p:cNvPr id="3" name="Text Placeholder 2"/>
          <p:cNvSpPr>
            <a:spLocks noGrp="1"/>
          </p:cNvSpPr>
          <p:nvPr>
            <p:ph type="body" sz="quarter" idx="10"/>
          </p:nvPr>
        </p:nvSpPr>
        <p:spPr>
          <a:xfrm>
            <a:off x="579437" y="1668462"/>
            <a:ext cx="11048998" cy="4985980"/>
          </a:xfrm>
        </p:spPr>
        <p:txBody>
          <a:bodyPr/>
          <a:lstStyle/>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Google phrase-based dataset, focuses on semantics</a:t>
            </a: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a:p>
            <a:pPr marL="514350" lvl="2" indent="-285750">
              <a:buFont typeface="Arial" panose="020B0604020202020204" pitchFamily="34" charset="0"/>
              <a:buChar char="•"/>
            </a:pPr>
            <a:r>
              <a:rPr lang="en-US" sz="2400" i="1" dirty="0"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New </a:t>
            </a:r>
            <a:r>
              <a:rPr lang="en-US" sz="2400" i="1" dirty="0" err="1"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York:New</a:t>
            </a:r>
            <a:r>
              <a:rPr lang="en-US" sz="2400" i="1" dirty="0"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 York Times  Baltimore: ________</a:t>
            </a:r>
          </a:p>
          <a:p>
            <a:pPr marL="514350" lvl="2" indent="-285750">
              <a:buFont typeface="Arial" panose="020B0604020202020204" pitchFamily="34" charset="0"/>
              <a:buChar char="•"/>
            </a:pPr>
            <a:endParaRPr lang="en-US" sz="2400" i="1" dirty="0"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endParaRPr>
          </a:p>
          <a:p>
            <a:pPr marL="514350" lvl="2" indent="-285750">
              <a:buFont typeface="Arial" panose="020B0604020202020204" pitchFamily="34" charset="0"/>
              <a:buChar char="•"/>
            </a:pPr>
            <a:r>
              <a:rPr lang="en-US" sz="2400" i="1" dirty="0" err="1"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Boston:Boston</a:t>
            </a:r>
            <a:r>
              <a:rPr lang="en-US" sz="2400" i="1" dirty="0"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 Bruins        Montreal: ________</a:t>
            </a:r>
          </a:p>
          <a:p>
            <a:pPr marL="514350" lvl="2" indent="-285750">
              <a:buFont typeface="Arial" panose="020B0604020202020204" pitchFamily="34" charset="0"/>
              <a:buChar char="•"/>
            </a:pPr>
            <a:endParaRPr lang="en-US" sz="2400" i="1" dirty="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endParaRPr>
          </a:p>
          <a:p>
            <a:pPr marL="514350" lvl="2" indent="-285750">
              <a:buFont typeface="Arial" panose="020B0604020202020204" pitchFamily="34" charset="0"/>
              <a:buChar char="•"/>
            </a:pPr>
            <a:r>
              <a:rPr lang="en-US" sz="2400" i="1" dirty="0" err="1"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Detroit:Detroit</a:t>
            </a:r>
            <a:r>
              <a:rPr lang="en-US" sz="2400" i="1" dirty="0"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 Pistons       Toronto: ________</a:t>
            </a:r>
          </a:p>
          <a:p>
            <a:pPr marL="514350" lvl="2" indent="-285750">
              <a:buFont typeface="Arial" panose="020B0604020202020204" pitchFamily="34" charset="0"/>
              <a:buChar char="•"/>
            </a:pPr>
            <a:endParaRPr lang="en-US" sz="2400" i="1" dirty="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endParaRPr>
          </a:p>
          <a:p>
            <a:pPr marL="514350" lvl="2" indent="-285750">
              <a:buFont typeface="Arial" panose="020B0604020202020204" pitchFamily="34" charset="0"/>
              <a:buChar char="•"/>
            </a:pPr>
            <a:r>
              <a:rPr lang="en-US" sz="2400" i="1" dirty="0" err="1"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Austria:Austrian</a:t>
            </a:r>
            <a:r>
              <a:rPr lang="en-US" sz="2400" i="1" dirty="0"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 Airlines     Spain: ________</a:t>
            </a:r>
          </a:p>
          <a:p>
            <a:pPr marL="514350" lvl="2" indent="-285750">
              <a:buFont typeface="Arial" panose="020B0604020202020204" pitchFamily="34" charset="0"/>
              <a:buChar char="•"/>
            </a:pPr>
            <a:endParaRPr lang="en-US" sz="2400" i="1" dirty="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endParaRPr>
          </a:p>
          <a:p>
            <a:pPr marL="514350" lvl="2" indent="-285750">
              <a:buFont typeface="Arial" panose="020B0604020202020204" pitchFamily="34" charset="0"/>
              <a:buChar char="•"/>
            </a:pPr>
            <a:r>
              <a:rPr lang="en-US" sz="2400" i="1" dirty="0"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Steve </a:t>
            </a:r>
            <a:r>
              <a:rPr lang="en-US" sz="2400" i="1" dirty="0" err="1"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Ballmer:Microsoft</a:t>
            </a:r>
            <a:r>
              <a:rPr lang="en-US" sz="2400" i="1" dirty="0"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      Larry Page: </a:t>
            </a:r>
            <a:r>
              <a:rPr lang="en-US" sz="2400" i="1" dirty="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rPr>
              <a:t>________</a:t>
            </a:r>
          </a:p>
          <a:p>
            <a:pPr marL="514350" lvl="2" indent="-285750">
              <a:buFont typeface="Arial" panose="020B0604020202020204" pitchFamily="34" charset="0"/>
              <a:buChar char="•"/>
            </a:pPr>
            <a:endParaRPr lang="en-US" sz="2400" i="1" dirty="0" smtClean="0">
              <a:gradFill>
                <a:gsLst>
                  <a:gs pos="1250">
                    <a:srgbClr val="505050"/>
                  </a:gs>
                  <a:gs pos="100000">
                    <a:srgbClr val="505050"/>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67643823"/>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Some performance numbers</a:t>
            </a:r>
            <a:endParaRPr lang="en-US" i="1" noProof="0" dirty="0">
              <a:solidFill>
                <a:srgbClr val="00B050"/>
              </a:solidFill>
            </a:endParaRP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037" y="1744662"/>
            <a:ext cx="10293014" cy="4495800"/>
          </a:xfrm>
          <a:prstGeom prst="rect">
            <a:avLst/>
          </a:prstGeom>
        </p:spPr>
      </p:pic>
      <p:cxnSp>
        <p:nvCxnSpPr>
          <p:cNvPr id="7" name="Straight Connector 6"/>
          <p:cNvCxnSpPr/>
          <p:nvPr/>
        </p:nvCxnSpPr>
        <p:spPr>
          <a:xfrm flipV="1">
            <a:off x="1951037" y="2659062"/>
            <a:ext cx="1143000" cy="228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951037" y="2887662"/>
            <a:ext cx="1143000" cy="3048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74639" y="2659062"/>
            <a:ext cx="2299347" cy="1197251"/>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rPr>
              <a:t>These are two</a:t>
            </a:r>
          </a:p>
          <a:p>
            <a:pPr>
              <a:lnSpc>
                <a:spcPct val="90000"/>
              </a:lnSpc>
              <a:spcAft>
                <a:spcPts val="600"/>
              </a:spcAft>
            </a:pPr>
            <a:r>
              <a:rPr lang="en-US" dirty="0">
                <a:gradFill>
                  <a:gsLst>
                    <a:gs pos="2917">
                      <a:schemeClr val="tx1"/>
                    </a:gs>
                    <a:gs pos="30000">
                      <a:schemeClr val="tx1"/>
                    </a:gs>
                  </a:gsLst>
                  <a:lin ang="5400000" scaled="0"/>
                </a:gradFill>
              </a:rPr>
              <a:t>d</a:t>
            </a:r>
            <a:r>
              <a:rPr lang="en-US" dirty="0" smtClean="0">
                <a:gradFill>
                  <a:gsLst>
                    <a:gs pos="2917">
                      <a:schemeClr val="tx1"/>
                    </a:gs>
                    <a:gs pos="30000">
                      <a:schemeClr val="tx1"/>
                    </a:gs>
                  </a:gsLst>
                  <a:lin ang="5400000" scaled="0"/>
                </a:gradFill>
              </a:rPr>
              <a:t>ifferent ways of</a:t>
            </a:r>
          </a:p>
          <a:p>
            <a:pPr>
              <a:lnSpc>
                <a:spcPct val="90000"/>
              </a:lnSpc>
              <a:spcAft>
                <a:spcPts val="600"/>
              </a:spcAft>
            </a:pPr>
            <a:r>
              <a:rPr lang="en-US" dirty="0">
                <a:gradFill>
                  <a:gsLst>
                    <a:gs pos="2917">
                      <a:schemeClr val="tx1"/>
                    </a:gs>
                    <a:gs pos="30000">
                      <a:schemeClr val="tx1"/>
                    </a:gs>
                  </a:gsLst>
                  <a:lin ang="5400000" scaled="0"/>
                </a:gradFill>
              </a:rPr>
              <a:t>c</a:t>
            </a:r>
            <a:r>
              <a:rPr lang="en-US" dirty="0" smtClean="0">
                <a:gradFill>
                  <a:gsLst>
                    <a:gs pos="2917">
                      <a:schemeClr val="tx1"/>
                    </a:gs>
                    <a:gs pos="30000">
                      <a:schemeClr val="tx1"/>
                    </a:gs>
                  </a:gsLst>
                  <a:lin ang="5400000" scaled="0"/>
                </a:gradFill>
              </a:rPr>
              <a:t>hecking analogies</a:t>
            </a:r>
          </a:p>
        </p:txBody>
      </p:sp>
      <p:cxnSp>
        <p:nvCxnSpPr>
          <p:cNvPr id="13" name="Straight Connector 12"/>
          <p:cNvCxnSpPr/>
          <p:nvPr/>
        </p:nvCxnSpPr>
        <p:spPr>
          <a:xfrm flipV="1">
            <a:off x="6904037" y="5478462"/>
            <a:ext cx="228600" cy="609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8732837" y="5478462"/>
            <a:ext cx="269707" cy="6096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790484" y="5926530"/>
            <a:ext cx="2142253"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Count model</a:t>
            </a:r>
          </a:p>
        </p:txBody>
      </p:sp>
      <p:sp>
        <p:nvSpPr>
          <p:cNvPr id="20" name="TextBox 19"/>
          <p:cNvSpPr txBox="1"/>
          <p:nvPr/>
        </p:nvSpPr>
        <p:spPr>
          <a:xfrm>
            <a:off x="7975163" y="5975667"/>
            <a:ext cx="2256836"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Predict model</a:t>
            </a:r>
          </a:p>
        </p:txBody>
      </p:sp>
      <p:sp>
        <p:nvSpPr>
          <p:cNvPr id="11" name="TextBox 10"/>
          <p:cNvSpPr txBox="1"/>
          <p:nvPr/>
        </p:nvSpPr>
        <p:spPr>
          <a:xfrm>
            <a:off x="32296" y="6292085"/>
            <a:ext cx="3454920"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solidFill>
                  <a:schemeClr val="accent6">
                    <a:lumMod val="50000"/>
                    <a:lumOff val="50000"/>
                  </a:schemeClr>
                </a:solidFill>
              </a:rPr>
              <a:t>* Levy and Goldberg (2014)</a:t>
            </a:r>
          </a:p>
        </p:txBody>
      </p:sp>
    </p:spTree>
    <p:extLst>
      <p:ext uri="{BB962C8B-B14F-4D97-AF65-F5344CB8AC3E}">
        <p14:creationId xmlns:p14="http://schemas.microsoft.com/office/powerpoint/2010/main" val="62283758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solidFill>
                  <a:srgbClr val="00B050"/>
                </a:solidFill>
              </a:rPr>
              <a:t>Better to </a:t>
            </a:r>
            <a:r>
              <a:rPr lang="en-US" i="1" noProof="0" dirty="0" smtClean="0">
                <a:solidFill>
                  <a:srgbClr val="00B050"/>
                </a:solidFill>
              </a:rPr>
              <a:t>Predict</a:t>
            </a:r>
            <a:r>
              <a:rPr lang="en-US" noProof="0" dirty="0" smtClean="0">
                <a:solidFill>
                  <a:srgbClr val="00B050"/>
                </a:solidFill>
              </a:rPr>
              <a:t> than </a:t>
            </a:r>
            <a:r>
              <a:rPr lang="en-US" i="1" noProof="0" dirty="0" smtClean="0">
                <a:solidFill>
                  <a:srgbClr val="00B050"/>
                </a:solidFill>
              </a:rPr>
              <a:t>Count</a:t>
            </a:r>
            <a:endParaRPr lang="en-US" i="1" noProof="0" dirty="0">
              <a:solidFill>
                <a:srgbClr val="00B050"/>
              </a:solidFill>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237" y="1668461"/>
            <a:ext cx="10439400" cy="4557301"/>
          </a:xfrm>
          <a:prstGeom prst="rect">
            <a:avLst/>
          </a:prstGeom>
        </p:spPr>
      </p:pic>
      <p:sp>
        <p:nvSpPr>
          <p:cNvPr id="4" name="TextBox 3"/>
          <p:cNvSpPr txBox="1"/>
          <p:nvPr/>
        </p:nvSpPr>
        <p:spPr>
          <a:xfrm>
            <a:off x="32296" y="6292085"/>
            <a:ext cx="8722003"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solidFill>
                  <a:schemeClr val="accent6">
                    <a:lumMod val="50000"/>
                    <a:lumOff val="50000"/>
                  </a:schemeClr>
                </a:solidFill>
              </a:rPr>
              <a:t>* </a:t>
            </a:r>
            <a:r>
              <a:rPr lang="en-US" sz="2000" dirty="0" err="1" smtClean="0">
                <a:solidFill>
                  <a:schemeClr val="accent6">
                    <a:lumMod val="50000"/>
                    <a:lumOff val="50000"/>
                  </a:schemeClr>
                </a:solidFill>
              </a:rPr>
              <a:t>Baroni</a:t>
            </a:r>
            <a:r>
              <a:rPr lang="en-US" sz="2000" dirty="0" smtClean="0">
                <a:solidFill>
                  <a:schemeClr val="accent6">
                    <a:lumMod val="50000"/>
                    <a:lumOff val="50000"/>
                  </a:schemeClr>
                </a:solidFill>
              </a:rPr>
              <a:t> et al (2014) – The datasets of row 1 are expanded in the appendix</a:t>
            </a:r>
          </a:p>
        </p:txBody>
      </p:sp>
    </p:spTree>
    <p:extLst>
      <p:ext uri="{BB962C8B-B14F-4D97-AF65-F5344CB8AC3E}">
        <p14:creationId xmlns:p14="http://schemas.microsoft.com/office/powerpoint/2010/main" val="3615841855"/>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9637" y="2430462"/>
            <a:ext cx="7772398" cy="1066800"/>
          </a:xfrm>
        </p:spPr>
        <p:txBody>
          <a:bodyPr/>
          <a:lstStyle/>
          <a:p>
            <a:pPr algn="ctr"/>
            <a:r>
              <a:rPr lang="en-US" b="1" dirty="0" smtClean="0">
                <a:solidFill>
                  <a:srgbClr val="00B050"/>
                </a:solidFill>
              </a:rPr>
              <a:t>Extension</a:t>
            </a:r>
            <a:r>
              <a:rPr lang="en-US" b="1" noProof="0" dirty="0" smtClean="0">
                <a:solidFill>
                  <a:srgbClr val="00B050"/>
                </a:solidFill>
              </a:rPr>
              <a:t>s</a:t>
            </a:r>
            <a:endParaRPr lang="en-US" noProof="0" dirty="0">
              <a:solidFill>
                <a:srgbClr val="00B050"/>
              </a:solidFill>
            </a:endParaRPr>
          </a:p>
        </p:txBody>
      </p:sp>
    </p:spTree>
    <p:extLst>
      <p:ext uri="{BB962C8B-B14F-4D97-AF65-F5344CB8AC3E}">
        <p14:creationId xmlns:p14="http://schemas.microsoft.com/office/powerpoint/2010/main" val="1203147597"/>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Connecting </a:t>
            </a:r>
            <a:r>
              <a:rPr lang="en-US" i="1" dirty="0" smtClean="0">
                <a:solidFill>
                  <a:srgbClr val="00B050"/>
                </a:solidFill>
              </a:rPr>
              <a:t>Count</a:t>
            </a:r>
            <a:r>
              <a:rPr lang="en-US" dirty="0" smtClean="0">
                <a:solidFill>
                  <a:srgbClr val="00B050"/>
                </a:solidFill>
              </a:rPr>
              <a:t> and </a:t>
            </a:r>
            <a:r>
              <a:rPr lang="en-US" i="1" dirty="0" smtClean="0">
                <a:solidFill>
                  <a:srgbClr val="00B050"/>
                </a:solidFill>
              </a:rPr>
              <a:t>Predict</a:t>
            </a:r>
            <a:r>
              <a:rPr lang="en-US" dirty="0" smtClean="0">
                <a:solidFill>
                  <a:srgbClr val="00B050"/>
                </a:solidFill>
              </a:rPr>
              <a:t> Models</a:t>
            </a:r>
            <a:endParaRPr lang="en-US" i="1" noProof="0" dirty="0">
              <a:solidFill>
                <a:srgbClr val="00B050"/>
              </a:solidFill>
            </a:endParaRPr>
          </a:p>
        </p:txBody>
      </p:sp>
      <p:sp>
        <p:nvSpPr>
          <p:cNvPr id="3" name="Text Placeholder 2"/>
          <p:cNvSpPr>
            <a:spLocks noGrp="1"/>
          </p:cNvSpPr>
          <p:nvPr>
            <p:ph type="body" sz="quarter" idx="10"/>
          </p:nvPr>
        </p:nvSpPr>
        <p:spPr>
          <a:xfrm>
            <a:off x="579437" y="1668462"/>
            <a:ext cx="11048998" cy="4838248"/>
          </a:xfrm>
        </p:spPr>
        <p:txBody>
          <a:bodyPr/>
          <a:lstStyle/>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Levy and Goldberg (2014c) have established the following</a:t>
            </a:r>
          </a:p>
          <a:p>
            <a:pPr marL="514350" lvl="2"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SGNS (Skip-gram with negative sampling) is a count based model</a:t>
            </a:r>
          </a:p>
          <a:p>
            <a:pPr marL="514350" lvl="2"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An extreme case of it gives Shifted PPMI</a:t>
            </a:r>
          </a:p>
          <a:p>
            <a:pPr marL="514350" lvl="2"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We have done a more detailed analysis – indicates that </a:t>
            </a:r>
            <a:r>
              <a:rPr lang="en-US" sz="2400" dirty="0" err="1" smtClean="0">
                <a:gradFill>
                  <a:gsLst>
                    <a:gs pos="1250">
                      <a:srgbClr val="505050"/>
                    </a:gs>
                    <a:gs pos="100000">
                      <a:srgbClr val="505050"/>
                    </a:gs>
                  </a:gsLst>
                  <a:lin ang="5400000" scaled="0"/>
                </a:gradFill>
              </a:rPr>
              <a:t>overfitting</a:t>
            </a:r>
            <a:r>
              <a:rPr lang="en-US" sz="2400" dirty="0" smtClean="0">
                <a:gradFill>
                  <a:gsLst>
                    <a:gs pos="1250">
                      <a:srgbClr val="505050"/>
                    </a:gs>
                    <a:gs pos="100000">
                      <a:srgbClr val="505050"/>
                    </a:gs>
                  </a:gsLst>
                  <a:lin ang="5400000" scaled="0"/>
                </a:gradFill>
              </a:rPr>
              <a:t> could be the reason for the inferior performance of PMI methods</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Regularization can help with this – study underway</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The low dimensionality of the embedding space used by SGNS gives an automatic regularization due to reduced number of embedding parameters</a:t>
            </a: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p:txBody>
      </p:sp>
    </p:spTree>
    <p:extLst>
      <p:ext uri="{BB962C8B-B14F-4D97-AF65-F5344CB8AC3E}">
        <p14:creationId xmlns:p14="http://schemas.microsoft.com/office/powerpoint/2010/main" val="134059871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 y="9479"/>
            <a:ext cx="12314238" cy="917575"/>
          </a:xfrm>
        </p:spPr>
        <p:txBody>
          <a:bodyPr/>
          <a:lstStyle/>
          <a:p>
            <a:r>
              <a:rPr lang="en-US" dirty="0" smtClean="0">
                <a:solidFill>
                  <a:srgbClr val="00B050"/>
                </a:solidFill>
              </a:rPr>
              <a:t>What are some uses of word </a:t>
            </a:r>
            <a:r>
              <a:rPr lang="en-US" dirty="0" err="1" smtClean="0">
                <a:solidFill>
                  <a:srgbClr val="00B050"/>
                </a:solidFill>
              </a:rPr>
              <a:t>embeddings</a:t>
            </a:r>
            <a:r>
              <a:rPr lang="en-US" dirty="0" smtClean="0">
                <a:solidFill>
                  <a:srgbClr val="00B050"/>
                </a:solidFill>
              </a:rPr>
              <a:t>?*</a:t>
            </a:r>
            <a:endParaRPr lang="en-US" noProof="0" dirty="0">
              <a:solidFill>
                <a:srgbClr val="00B050"/>
              </a:solidFill>
            </a:endParaRPr>
          </a:p>
        </p:txBody>
      </p:sp>
      <p:sp>
        <p:nvSpPr>
          <p:cNvPr id="3" name="Text Placeholder 2"/>
          <p:cNvSpPr>
            <a:spLocks noGrp="1"/>
          </p:cNvSpPr>
          <p:nvPr>
            <p:ph type="body" sz="quarter" idx="10"/>
          </p:nvPr>
        </p:nvSpPr>
        <p:spPr>
          <a:xfrm>
            <a:off x="618721" y="927054"/>
            <a:ext cx="11048998" cy="6389441"/>
          </a:xfrm>
        </p:spPr>
        <p:txBody>
          <a:bodyPr/>
          <a:lstStyle/>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Computing word similarity, doing better word clustering</a:t>
            </a: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Word classification, e.g., positive versus negative words</a:t>
            </a: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Automatic thesaurus generation – need to use particular kind of similarity that is appropriate for a thesaurus</a:t>
            </a: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Context sensitive spelling correction</a:t>
            </a: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Can be used as features in NLP systems avoiding the need for hand crafted features specific to each NLP problem</a:t>
            </a: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Query expansion – based on words closer to query words in the embedding space. Also applicable to advertising bid terms expansion</a:t>
            </a: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p:txBody>
      </p:sp>
      <p:sp>
        <p:nvSpPr>
          <p:cNvPr id="4" name="TextBox 3"/>
          <p:cNvSpPr txBox="1"/>
          <p:nvPr/>
        </p:nvSpPr>
        <p:spPr>
          <a:xfrm>
            <a:off x="32296" y="6506198"/>
            <a:ext cx="4943469"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solidFill>
                  <a:schemeClr val="accent6">
                    <a:lumMod val="50000"/>
                    <a:lumOff val="50000"/>
                  </a:schemeClr>
                </a:solidFill>
              </a:rPr>
              <a:t>* See sec 6.2 of </a:t>
            </a:r>
            <a:r>
              <a:rPr lang="en-US" sz="2000" dirty="0" err="1" smtClean="0">
                <a:solidFill>
                  <a:schemeClr val="accent6">
                    <a:lumMod val="50000"/>
                    <a:lumOff val="50000"/>
                  </a:schemeClr>
                </a:solidFill>
              </a:rPr>
              <a:t>Turney</a:t>
            </a:r>
            <a:r>
              <a:rPr lang="en-US" sz="2000" dirty="0" smtClean="0">
                <a:solidFill>
                  <a:schemeClr val="accent6">
                    <a:lumMod val="50000"/>
                    <a:lumOff val="50000"/>
                  </a:schemeClr>
                </a:solidFill>
              </a:rPr>
              <a:t> and Pantel (2010)</a:t>
            </a:r>
          </a:p>
        </p:txBody>
      </p:sp>
    </p:spTree>
    <p:extLst>
      <p:ext uri="{BB962C8B-B14F-4D97-AF65-F5344CB8AC3E}">
        <p14:creationId xmlns:p14="http://schemas.microsoft.com/office/powerpoint/2010/main" val="1988972295"/>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solidFill>
                  <a:srgbClr val="00B050"/>
                </a:solidFill>
              </a:rPr>
              <a:t>Supervised models</a:t>
            </a:r>
            <a:endParaRPr lang="en-US" i="1" noProof="0" dirty="0">
              <a:solidFill>
                <a:srgbClr val="00B050"/>
              </a:solidFill>
            </a:endParaRPr>
          </a:p>
        </p:txBody>
      </p:sp>
      <p:sp>
        <p:nvSpPr>
          <p:cNvPr id="3" name="Text Placeholder 2"/>
          <p:cNvSpPr>
            <a:spLocks noGrp="1"/>
          </p:cNvSpPr>
          <p:nvPr>
            <p:ph type="body" sz="quarter" idx="10"/>
          </p:nvPr>
        </p:nvSpPr>
        <p:spPr>
          <a:xfrm>
            <a:off x="579437" y="1820862"/>
            <a:ext cx="11048998" cy="1735860"/>
          </a:xfrm>
        </p:spPr>
        <p:txBody>
          <a:bodyPr/>
          <a:lstStyle/>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For a given supervised learning problem, it is  appropriate to</a:t>
            </a:r>
          </a:p>
          <a:p>
            <a:pPr marL="514350" lvl="2"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Use the extra labeled data to guide the embedding vectors</a:t>
            </a:r>
          </a:p>
          <a:p>
            <a:pPr marL="514350" lvl="2"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Make the right choice of context and other hyper-parameters</a:t>
            </a: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p:txBody>
      </p:sp>
    </p:spTree>
    <p:extLst>
      <p:ext uri="{BB962C8B-B14F-4D97-AF65-F5344CB8AC3E}">
        <p14:creationId xmlns:p14="http://schemas.microsoft.com/office/powerpoint/2010/main" val="2287259147"/>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solidFill>
                  <a:srgbClr val="00B050"/>
                </a:solidFill>
              </a:rPr>
              <a:t>M</a:t>
            </a:r>
            <a:r>
              <a:rPr lang="en-US" noProof="0" dirty="0" smtClean="0">
                <a:solidFill>
                  <a:srgbClr val="00B050"/>
                </a:solidFill>
              </a:rPr>
              <a:t>ultiple word prototypes</a:t>
            </a:r>
            <a:endParaRPr lang="en-US" i="1" noProof="0" dirty="0">
              <a:solidFill>
                <a:srgbClr val="00B050"/>
              </a:solidFill>
            </a:endParaRPr>
          </a:p>
        </p:txBody>
      </p:sp>
      <p:sp>
        <p:nvSpPr>
          <p:cNvPr id="3" name="Text Placeholder 2"/>
          <p:cNvSpPr>
            <a:spLocks noGrp="1"/>
          </p:cNvSpPr>
          <p:nvPr>
            <p:ph type="body" sz="quarter" idx="10"/>
          </p:nvPr>
        </p:nvSpPr>
        <p:spPr>
          <a:xfrm>
            <a:off x="579437" y="1668462"/>
            <a:ext cx="11048998" cy="2733056"/>
          </a:xfrm>
        </p:spPr>
        <p:txBody>
          <a:bodyPr/>
          <a:lstStyle/>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Polysemy. Take the word </a:t>
            </a:r>
            <a:r>
              <a:rPr lang="en-US" sz="2400" i="1" dirty="0" smtClean="0">
                <a:gradFill>
                  <a:gsLst>
                    <a:gs pos="1250">
                      <a:srgbClr val="505050"/>
                    </a:gs>
                    <a:gs pos="100000">
                      <a:srgbClr val="505050"/>
                    </a:gs>
                  </a:gsLst>
                  <a:lin ang="5400000" scaled="0"/>
                </a:gradFill>
              </a:rPr>
              <a:t>Plant</a:t>
            </a:r>
            <a:r>
              <a:rPr lang="en-US" sz="2400" dirty="0" smtClean="0">
                <a:gradFill>
                  <a:gsLst>
                    <a:gs pos="1250">
                      <a:srgbClr val="505050"/>
                    </a:gs>
                    <a:gs pos="100000">
                      <a:srgbClr val="505050"/>
                    </a:gs>
                  </a:gsLst>
                  <a:lin ang="5400000" scaled="0"/>
                </a:gradFill>
              </a:rPr>
              <a:t>. Using only one representation results in </a:t>
            </a:r>
            <a:r>
              <a:rPr lang="en-US" sz="2400" i="1" dirty="0" smtClean="0">
                <a:gradFill>
                  <a:gsLst>
                    <a:gs pos="1250">
                      <a:srgbClr val="505050"/>
                    </a:gs>
                    <a:gs pos="100000">
                      <a:srgbClr val="505050"/>
                    </a:gs>
                  </a:gsLst>
                  <a:lin ang="5400000" scaled="0"/>
                </a:gradFill>
              </a:rPr>
              <a:t>Plant</a:t>
            </a:r>
            <a:r>
              <a:rPr lang="en-US" sz="2400" dirty="0" smtClean="0">
                <a:gradFill>
                  <a:gsLst>
                    <a:gs pos="1250">
                      <a:srgbClr val="505050"/>
                    </a:gs>
                    <a:gs pos="100000">
                      <a:srgbClr val="505050"/>
                    </a:gs>
                  </a:gsLst>
                  <a:lin ang="5400000" scaled="0"/>
                </a:gradFill>
              </a:rPr>
              <a:t> getting an embedding that is the average of its different semantic versions relating to biology, placement, manufacturing and power generation.</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Need ways of identifying </a:t>
            </a:r>
            <a:r>
              <a:rPr lang="en-US" sz="2400" dirty="0" err="1" smtClean="0">
                <a:gradFill>
                  <a:gsLst>
                    <a:gs pos="1250">
                      <a:srgbClr val="505050"/>
                    </a:gs>
                    <a:gs pos="100000">
                      <a:srgbClr val="505050"/>
                    </a:gs>
                  </a:gsLst>
                  <a:lin ang="5400000" scaled="0"/>
                </a:gradFill>
              </a:rPr>
              <a:t>polysemous</a:t>
            </a:r>
            <a:r>
              <a:rPr lang="en-US" sz="2400" dirty="0" smtClean="0">
                <a:gradFill>
                  <a:gsLst>
                    <a:gs pos="1250">
                      <a:srgbClr val="505050"/>
                    </a:gs>
                    <a:gs pos="100000">
                      <a:srgbClr val="505050"/>
                    </a:gs>
                  </a:gsLst>
                  <a:lin ang="5400000" scaled="0"/>
                </a:gradFill>
              </a:rPr>
              <a:t> words and allow such words to have multiple word vectors</a:t>
            </a: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p:txBody>
      </p:sp>
      <p:sp>
        <p:nvSpPr>
          <p:cNvPr id="4" name="TextBox 3"/>
          <p:cNvSpPr txBox="1"/>
          <p:nvPr/>
        </p:nvSpPr>
        <p:spPr>
          <a:xfrm>
            <a:off x="32296" y="6292085"/>
            <a:ext cx="3298019"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solidFill>
                  <a:schemeClr val="accent6">
                    <a:lumMod val="50000"/>
                    <a:lumOff val="50000"/>
                  </a:schemeClr>
                </a:solidFill>
              </a:rPr>
              <a:t>* </a:t>
            </a:r>
            <a:r>
              <a:rPr lang="en-US" sz="2000" dirty="0" err="1" smtClean="0">
                <a:solidFill>
                  <a:schemeClr val="accent6">
                    <a:lumMod val="50000"/>
                    <a:lumOff val="50000"/>
                  </a:schemeClr>
                </a:solidFill>
              </a:rPr>
              <a:t>Neelakantan</a:t>
            </a:r>
            <a:r>
              <a:rPr lang="en-US" sz="2000" dirty="0" smtClean="0">
                <a:solidFill>
                  <a:schemeClr val="accent6">
                    <a:lumMod val="50000"/>
                    <a:lumOff val="50000"/>
                  </a:schemeClr>
                </a:solidFill>
              </a:rPr>
              <a:t> et al (2014)</a:t>
            </a:r>
          </a:p>
        </p:txBody>
      </p:sp>
    </p:spTree>
    <p:extLst>
      <p:ext uri="{BB962C8B-B14F-4D97-AF65-F5344CB8AC3E}">
        <p14:creationId xmlns:p14="http://schemas.microsoft.com/office/powerpoint/2010/main" val="4228184423"/>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Compositional model</a:t>
            </a:r>
            <a:r>
              <a:rPr lang="en-US" noProof="0" dirty="0" smtClean="0">
                <a:solidFill>
                  <a:srgbClr val="00B050"/>
                </a:solidFill>
              </a:rPr>
              <a:t>s</a:t>
            </a:r>
            <a:endParaRPr lang="en-US" i="1" noProof="0" dirty="0">
              <a:solidFill>
                <a:srgbClr val="00B050"/>
              </a:solidFill>
            </a:endParaRPr>
          </a:p>
        </p:txBody>
      </p:sp>
      <p:sp>
        <p:nvSpPr>
          <p:cNvPr id="3" name="Text Placeholder 2"/>
          <p:cNvSpPr>
            <a:spLocks noGrp="1"/>
          </p:cNvSpPr>
          <p:nvPr>
            <p:ph type="body" sz="quarter" idx="10"/>
          </p:nvPr>
        </p:nvSpPr>
        <p:spPr>
          <a:xfrm>
            <a:off x="579437" y="1668462"/>
            <a:ext cx="11048998" cy="4099584"/>
          </a:xfrm>
        </p:spPr>
        <p:txBody>
          <a:bodyPr/>
          <a:lstStyle/>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Creation of vectors/</a:t>
            </a:r>
            <a:r>
              <a:rPr lang="en-US" sz="2400" dirty="0" err="1" smtClean="0">
                <a:gradFill>
                  <a:gsLst>
                    <a:gs pos="1250">
                      <a:srgbClr val="505050"/>
                    </a:gs>
                    <a:gs pos="100000">
                      <a:srgbClr val="505050"/>
                    </a:gs>
                  </a:gsLst>
                  <a:lin ang="5400000" scaled="0"/>
                </a:gradFill>
              </a:rPr>
              <a:t>embeddings</a:t>
            </a:r>
            <a:r>
              <a:rPr lang="en-US" sz="2400" dirty="0" smtClean="0">
                <a:gradFill>
                  <a:gsLst>
                    <a:gs pos="1250">
                      <a:srgbClr val="505050"/>
                    </a:gs>
                    <a:gs pos="100000">
                      <a:srgbClr val="505050"/>
                    </a:gs>
                  </a:gsLst>
                  <a:lin ang="5400000" scaled="0"/>
                </a:gradFill>
              </a:rPr>
              <a:t> for phrases, sentences and documents</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i="1" dirty="0" smtClean="0">
                <a:gradFill>
                  <a:gsLst>
                    <a:gs pos="1250">
                      <a:srgbClr val="505050"/>
                    </a:gs>
                    <a:gs pos="100000">
                      <a:srgbClr val="505050"/>
                    </a:gs>
                  </a:gsLst>
                  <a:lin ang="5400000" scaled="0"/>
                </a:gradFill>
              </a:rPr>
              <a:t>Man killed dog </a:t>
            </a:r>
            <a:r>
              <a:rPr lang="en-US" sz="2400" dirty="0" smtClean="0">
                <a:gradFill>
                  <a:gsLst>
                    <a:gs pos="1250">
                      <a:srgbClr val="505050"/>
                    </a:gs>
                    <a:gs pos="100000">
                      <a:srgbClr val="505050"/>
                    </a:gs>
                  </a:gsLst>
                  <a:lin ang="5400000" scaled="0"/>
                </a:gradFill>
              </a:rPr>
              <a:t>to be much closer to </a:t>
            </a:r>
            <a:r>
              <a:rPr lang="en-US" sz="2400" i="1" dirty="0" smtClean="0">
                <a:gradFill>
                  <a:gsLst>
                    <a:gs pos="1250">
                      <a:srgbClr val="505050"/>
                    </a:gs>
                    <a:gs pos="100000">
                      <a:srgbClr val="505050"/>
                    </a:gs>
                  </a:gsLst>
                  <a:lin ang="5400000" scaled="0"/>
                </a:gradFill>
              </a:rPr>
              <a:t>Man murdered cat </a:t>
            </a:r>
            <a:r>
              <a:rPr lang="en-US" sz="2400" dirty="0" smtClean="0">
                <a:gradFill>
                  <a:gsLst>
                    <a:gs pos="1250">
                      <a:srgbClr val="505050"/>
                    </a:gs>
                    <a:gs pos="100000">
                      <a:srgbClr val="505050"/>
                    </a:gs>
                  </a:gsLst>
                  <a:lin ang="5400000" scaled="0"/>
                </a:gradFill>
              </a:rPr>
              <a:t>than </a:t>
            </a:r>
            <a:r>
              <a:rPr lang="en-US" sz="2400" i="1" dirty="0" smtClean="0">
                <a:gradFill>
                  <a:gsLst>
                    <a:gs pos="1250">
                      <a:srgbClr val="505050"/>
                    </a:gs>
                    <a:gs pos="100000">
                      <a:srgbClr val="505050"/>
                    </a:gs>
                  </a:gsLst>
                  <a:lin ang="5400000" scaled="0"/>
                </a:gradFill>
              </a:rPr>
              <a:t>Man was killed by dog</a:t>
            </a: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Much of the existing work seems to be from the Distributional literature</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Convolutional neural network ideas are being suggested</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solidFill>
                  <a:srgbClr val="FF0000"/>
                </a:solidFill>
              </a:rPr>
              <a:t>A lot of scope for neural models here</a:t>
            </a:r>
          </a:p>
        </p:txBody>
      </p:sp>
    </p:spTree>
    <p:extLst>
      <p:ext uri="{BB962C8B-B14F-4D97-AF65-F5344CB8AC3E}">
        <p14:creationId xmlns:p14="http://schemas.microsoft.com/office/powerpoint/2010/main" val="4054392710"/>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err="1" smtClean="0">
                <a:solidFill>
                  <a:srgbClr val="00B050"/>
                </a:solidFill>
              </a:rPr>
              <a:t>ConvNets</a:t>
            </a:r>
            <a:r>
              <a:rPr lang="en-US" noProof="0" dirty="0" smtClean="0">
                <a:solidFill>
                  <a:srgbClr val="00B050"/>
                </a:solidFill>
              </a:rPr>
              <a:t> for sentence classification</a:t>
            </a:r>
            <a:endParaRPr lang="en-US" i="1" noProof="0" dirty="0">
              <a:solidFill>
                <a:srgbClr val="00B050"/>
              </a:solidFill>
            </a:endParaRPr>
          </a:p>
        </p:txBody>
      </p:sp>
      <p:sp>
        <p:nvSpPr>
          <p:cNvPr id="3" name="Text Placeholder 2"/>
          <p:cNvSpPr>
            <a:spLocks noGrp="1"/>
          </p:cNvSpPr>
          <p:nvPr>
            <p:ph type="body" sz="quarter" idx="10"/>
          </p:nvPr>
        </p:nvSpPr>
        <p:spPr>
          <a:xfrm>
            <a:off x="503237" y="1222328"/>
            <a:ext cx="11048998" cy="517065"/>
          </a:xfrm>
        </p:spPr>
        <p:txBody>
          <a:bodyPr/>
          <a:lstStyle/>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Example: Is a sentence about a movie review express positive sentiment?</a:t>
            </a:r>
          </a:p>
        </p:txBody>
      </p:sp>
      <p:sp>
        <p:nvSpPr>
          <p:cNvPr id="4" name="TextBox 3"/>
          <p:cNvSpPr txBox="1"/>
          <p:nvPr/>
        </p:nvSpPr>
        <p:spPr>
          <a:xfrm>
            <a:off x="32296" y="6292085"/>
            <a:ext cx="2392193"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solidFill>
                  <a:schemeClr val="accent6">
                    <a:lumMod val="50000"/>
                    <a:lumOff val="50000"/>
                  </a:schemeClr>
                </a:solidFill>
              </a:rPr>
              <a:t>* Yoon Kim (2014)</a:t>
            </a: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37" y="1750905"/>
            <a:ext cx="9947047" cy="4195510"/>
          </a:xfrm>
          <a:prstGeom prst="rect">
            <a:avLst/>
          </a:prstGeom>
        </p:spPr>
      </p:pic>
      <p:sp>
        <p:nvSpPr>
          <p:cNvPr id="6" name="TextBox 5"/>
          <p:cNvSpPr txBox="1"/>
          <p:nvPr/>
        </p:nvSpPr>
        <p:spPr>
          <a:xfrm>
            <a:off x="2960866" y="5978153"/>
            <a:ext cx="7737759"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Excellent performance on several benchmark datasets!</a:t>
            </a:r>
          </a:p>
        </p:txBody>
      </p:sp>
    </p:spTree>
    <p:extLst>
      <p:ext uri="{BB962C8B-B14F-4D97-AF65-F5344CB8AC3E}">
        <p14:creationId xmlns:p14="http://schemas.microsoft.com/office/powerpoint/2010/main" val="282471141"/>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Concluding comments</a:t>
            </a:r>
            <a:endParaRPr lang="en-US" i="1" noProof="0" dirty="0">
              <a:solidFill>
                <a:srgbClr val="00B050"/>
              </a:solidFill>
            </a:endParaRPr>
          </a:p>
        </p:txBody>
      </p:sp>
      <p:sp>
        <p:nvSpPr>
          <p:cNvPr id="3" name="Text Placeholder 2"/>
          <p:cNvSpPr>
            <a:spLocks noGrp="1"/>
          </p:cNvSpPr>
          <p:nvPr>
            <p:ph type="body" sz="quarter" idx="10"/>
          </p:nvPr>
        </p:nvSpPr>
        <p:spPr>
          <a:xfrm>
            <a:off x="579437" y="1668462"/>
            <a:ext cx="11048998" cy="4764381"/>
          </a:xfrm>
        </p:spPr>
        <p:txBody>
          <a:bodyPr/>
          <a:lstStyle/>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DSMs (Count models) have been around for some time (10-15 years). Predict models give a freshening view.</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Predict models seem to be robust to many levels of simplification.</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There is mostly </a:t>
            </a:r>
            <a:r>
              <a:rPr lang="en-US" sz="2400" i="1" u="sng" dirty="0" smtClean="0">
                <a:gradFill>
                  <a:gsLst>
                    <a:gs pos="1250">
                      <a:srgbClr val="505050"/>
                    </a:gs>
                    <a:gs pos="100000">
                      <a:srgbClr val="505050"/>
                    </a:gs>
                  </a:gsLst>
                  <a:lin ang="5400000" scaled="0"/>
                </a:gradFill>
              </a:rPr>
              <a:t>It works </a:t>
            </a:r>
            <a:r>
              <a:rPr lang="en-US" sz="2400" dirty="0" smtClean="0">
                <a:gradFill>
                  <a:gsLst>
                    <a:gs pos="1250">
                      <a:srgbClr val="505050"/>
                    </a:gs>
                    <a:gs pos="100000">
                      <a:srgbClr val="505050"/>
                    </a:gs>
                  </a:gsLst>
                  <a:lin ang="5400000" scaled="0"/>
                </a:gradFill>
              </a:rPr>
              <a:t>kind of papers. It would be useful to have </a:t>
            </a:r>
            <a:r>
              <a:rPr lang="en-US" sz="2400" i="1" u="sng" dirty="0" smtClean="0">
                <a:gradFill>
                  <a:gsLst>
                    <a:gs pos="1250">
                      <a:srgbClr val="505050"/>
                    </a:gs>
                    <a:gs pos="100000">
                      <a:srgbClr val="505050"/>
                    </a:gs>
                  </a:gsLst>
                  <a:lin ang="5400000" scaled="0"/>
                </a:gradFill>
              </a:rPr>
              <a:t>Why It works</a:t>
            </a:r>
            <a:r>
              <a:rPr lang="en-US" sz="2400" u="sng" dirty="0" smtClean="0">
                <a:gradFill>
                  <a:gsLst>
                    <a:gs pos="1250">
                      <a:srgbClr val="505050"/>
                    </a:gs>
                    <a:gs pos="100000">
                      <a:srgbClr val="505050"/>
                    </a:gs>
                  </a:gsLst>
                  <a:lin ang="5400000" scaled="0"/>
                </a:gradFill>
              </a:rPr>
              <a:t> </a:t>
            </a:r>
            <a:r>
              <a:rPr lang="en-US" sz="2400" dirty="0" smtClean="0">
                <a:gradFill>
                  <a:gsLst>
                    <a:gs pos="1250">
                      <a:srgbClr val="505050"/>
                    </a:gs>
                    <a:gs pos="100000">
                      <a:srgbClr val="505050"/>
                    </a:gs>
                  </a:gsLst>
                  <a:lin ang="5400000" scaled="0"/>
                </a:gradFill>
              </a:rPr>
              <a:t>kind of papers.</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Good and clean evaluations are very important for saying one method is better than another.</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p:txBody>
      </p:sp>
    </p:spTree>
    <p:extLst>
      <p:ext uri="{BB962C8B-B14F-4D97-AF65-F5344CB8AC3E}">
        <p14:creationId xmlns:p14="http://schemas.microsoft.com/office/powerpoint/2010/main" val="85586264"/>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68262"/>
            <a:ext cx="11889564" cy="917575"/>
          </a:xfrm>
        </p:spPr>
        <p:txBody>
          <a:bodyPr/>
          <a:lstStyle/>
          <a:p>
            <a:r>
              <a:rPr lang="en-US" dirty="0" smtClean="0">
                <a:solidFill>
                  <a:srgbClr val="00B050"/>
                </a:solidFill>
              </a:rPr>
              <a:t>Some open problems </a:t>
            </a:r>
            <a:r>
              <a:rPr lang="en-US" sz="2400" dirty="0" smtClean="0">
                <a:solidFill>
                  <a:srgbClr val="00B050"/>
                </a:solidFill>
              </a:rPr>
              <a:t>that you can easily start working on</a:t>
            </a:r>
            <a:endParaRPr lang="en-US" sz="2400" i="1" noProof="0" dirty="0">
              <a:solidFill>
                <a:srgbClr val="00B050"/>
              </a:solidFill>
            </a:endParaRPr>
          </a:p>
        </p:txBody>
      </p:sp>
      <p:sp>
        <p:nvSpPr>
          <p:cNvPr id="3" name="Text Placeholder 2"/>
          <p:cNvSpPr>
            <a:spLocks noGrp="1"/>
          </p:cNvSpPr>
          <p:nvPr>
            <p:ph type="body" sz="quarter" idx="10"/>
          </p:nvPr>
        </p:nvSpPr>
        <p:spPr>
          <a:xfrm>
            <a:off x="257539" y="982662"/>
            <a:ext cx="11828098" cy="6352508"/>
          </a:xfrm>
        </p:spPr>
        <p:txBody>
          <a:bodyPr/>
          <a:lstStyle/>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Predict model (Log bilinear) uses dot products between </a:t>
            </a:r>
            <a:r>
              <a:rPr lang="en-US" sz="2400" dirty="0" err="1" smtClean="0">
                <a:gradFill>
                  <a:gsLst>
                    <a:gs pos="1250">
                      <a:srgbClr val="505050"/>
                    </a:gs>
                    <a:gs pos="100000">
                      <a:srgbClr val="505050"/>
                    </a:gs>
                  </a:gsLst>
                  <a:lin ang="5400000" scaled="0"/>
                </a:gradFill>
              </a:rPr>
              <a:t>embeddings</a:t>
            </a:r>
            <a:r>
              <a:rPr lang="en-US" sz="2400" dirty="0" smtClean="0">
                <a:gradFill>
                  <a:gsLst>
                    <a:gs pos="1250">
                      <a:srgbClr val="505050"/>
                    </a:gs>
                    <a:gs pos="100000">
                      <a:srgbClr val="505050"/>
                    </a:gs>
                  </a:gsLst>
                  <a:lin ang="5400000" scaled="0"/>
                </a:gradFill>
              </a:rPr>
              <a:t> of words and context words. But finally dot product of word </a:t>
            </a:r>
            <a:r>
              <a:rPr lang="en-US" sz="2400" dirty="0" err="1" smtClean="0">
                <a:gradFill>
                  <a:gsLst>
                    <a:gs pos="1250">
                      <a:srgbClr val="505050"/>
                    </a:gs>
                    <a:gs pos="100000">
                      <a:srgbClr val="505050"/>
                    </a:gs>
                  </a:gsLst>
                  <a:lin ang="5400000" scaled="0"/>
                </a:gradFill>
              </a:rPr>
              <a:t>embeddings</a:t>
            </a:r>
            <a:r>
              <a:rPr lang="en-US" sz="2400" dirty="0" smtClean="0">
                <a:gradFill>
                  <a:gsLst>
                    <a:gs pos="1250">
                      <a:srgbClr val="505050"/>
                    </a:gs>
                    <a:gs pos="100000">
                      <a:srgbClr val="505050"/>
                    </a:gs>
                  </a:gsLst>
                  <a:lin ang="5400000" scaled="0"/>
                </a:gradFill>
              </a:rPr>
              <a:t> is used for similarity. What is the basis?</a:t>
            </a: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Also, how did the linguistic regularities come about? Formulation had nothing about it.</a:t>
            </a: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Can you find ways of adding domain knowledge, e.g., from </a:t>
            </a:r>
            <a:r>
              <a:rPr lang="en-US" sz="2400" dirty="0" err="1" smtClean="0">
                <a:gradFill>
                  <a:gsLst>
                    <a:gs pos="1250">
                      <a:srgbClr val="505050"/>
                    </a:gs>
                    <a:gs pos="100000">
                      <a:srgbClr val="505050"/>
                    </a:gs>
                  </a:gsLst>
                  <a:lin ang="5400000" scaled="0"/>
                </a:gradFill>
              </a:rPr>
              <a:t>Wordnet</a:t>
            </a:r>
            <a:r>
              <a:rPr lang="en-US" sz="2400" dirty="0" smtClean="0">
                <a:gradFill>
                  <a:gsLst>
                    <a:gs pos="1250">
                      <a:srgbClr val="505050"/>
                    </a:gs>
                    <a:gs pos="100000">
                      <a:srgbClr val="505050"/>
                    </a:gs>
                  </a:gsLst>
                  <a:lin ang="5400000" scaled="0"/>
                </a:gradFill>
              </a:rPr>
              <a:t>?</a:t>
            </a: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How do the methods work on small corpuses?</a:t>
            </a: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Do detailed experiments on the effect of various context </a:t>
            </a:r>
            <a:r>
              <a:rPr lang="en-US" sz="2400" dirty="0" err="1" smtClean="0">
                <a:gradFill>
                  <a:gsLst>
                    <a:gs pos="1250">
                      <a:srgbClr val="505050"/>
                    </a:gs>
                    <a:gs pos="100000">
                      <a:srgbClr val="505050"/>
                    </a:gs>
                  </a:gsLst>
                  <a:lin ang="5400000" scaled="0"/>
                </a:gradFill>
              </a:rPr>
              <a:t>modelings</a:t>
            </a:r>
            <a:r>
              <a:rPr lang="en-US" sz="2400" dirty="0" smtClean="0">
                <a:gradFill>
                  <a:gsLst>
                    <a:gs pos="1250">
                      <a:srgbClr val="505050"/>
                    </a:gs>
                    <a:gs pos="100000">
                      <a:srgbClr val="505050"/>
                    </a:gs>
                  </a:gsLst>
                  <a:lin ang="5400000" scaled="0"/>
                </a:gradFill>
              </a:rPr>
              <a:t> on the quality of the word vectors.</a:t>
            </a: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Find a good semi-supervised formulation that mixes the Log bilinear model with a supervised model that uses word vectors.</a:t>
            </a: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Composition of word vectors to deal with higher objects such as sentences, paragraphs and documents is a more difficult space, but very open right now. It is hot because of its usefulness in machine translation, question answering, document summarization, non-thematic classification problems such as sentiment analysis, etc.</a:t>
            </a: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p:txBody>
      </p:sp>
    </p:spTree>
    <p:extLst>
      <p:ext uri="{BB962C8B-B14F-4D97-AF65-F5344CB8AC3E}">
        <p14:creationId xmlns:p14="http://schemas.microsoft.com/office/powerpoint/2010/main" val="2126773297"/>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9637" y="2430462"/>
            <a:ext cx="7772398" cy="1066800"/>
          </a:xfrm>
        </p:spPr>
        <p:txBody>
          <a:bodyPr/>
          <a:lstStyle/>
          <a:p>
            <a:pPr algn="ctr"/>
            <a:r>
              <a:rPr lang="en-US" b="1" dirty="0" smtClean="0">
                <a:solidFill>
                  <a:srgbClr val="00B050"/>
                </a:solidFill>
              </a:rPr>
              <a:t>Appendix</a:t>
            </a:r>
            <a:endParaRPr lang="en-US" noProof="0" dirty="0">
              <a:solidFill>
                <a:srgbClr val="00B050"/>
              </a:solidFill>
            </a:endParaRPr>
          </a:p>
        </p:txBody>
      </p:sp>
    </p:spTree>
    <p:extLst>
      <p:ext uri="{BB962C8B-B14F-4D97-AF65-F5344CB8AC3E}">
        <p14:creationId xmlns:p14="http://schemas.microsoft.com/office/powerpoint/2010/main" val="1581711456"/>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References</a:t>
            </a:r>
            <a:endParaRPr lang="en-US" i="1" noProof="0" dirty="0">
              <a:solidFill>
                <a:srgbClr val="00B050"/>
              </a:solidFill>
            </a:endParaRPr>
          </a:p>
        </p:txBody>
      </p:sp>
      <p:sp>
        <p:nvSpPr>
          <p:cNvPr id="4" name="Text Placeholder 3"/>
          <p:cNvSpPr>
            <a:spLocks noGrp="1"/>
          </p:cNvSpPr>
          <p:nvPr>
            <p:ph type="body" sz="quarter" idx="10"/>
          </p:nvPr>
        </p:nvSpPr>
        <p:spPr>
          <a:xfrm>
            <a:off x="122237" y="1212849"/>
            <a:ext cx="12192000" cy="5909310"/>
          </a:xfrm>
        </p:spPr>
        <p:txBody>
          <a:bodyPr/>
          <a:lstStyle/>
          <a:p>
            <a:pPr marL="742950" indent="-742950">
              <a:buFont typeface="+mj-lt"/>
              <a:buAutoNum type="arabicPeriod"/>
            </a:pPr>
            <a:r>
              <a:rPr lang="en-US" sz="2400" dirty="0" smtClean="0">
                <a:solidFill>
                  <a:schemeClr val="tx1"/>
                </a:solidFill>
                <a:latin typeface="Arial" panose="020B0604020202020204" pitchFamily="34" charset="0"/>
                <a:cs typeface="Arial" panose="020B0604020202020204" pitchFamily="34" charset="0"/>
              </a:rPr>
              <a:t>M. </a:t>
            </a:r>
            <a:r>
              <a:rPr lang="en-US" sz="2400" dirty="0" err="1" smtClean="0">
                <a:solidFill>
                  <a:schemeClr val="tx1"/>
                </a:solidFill>
                <a:latin typeface="Arial" panose="020B0604020202020204" pitchFamily="34" charset="0"/>
                <a:cs typeface="Arial" panose="020B0604020202020204" pitchFamily="34" charset="0"/>
              </a:rPr>
              <a:t>Baroni</a:t>
            </a:r>
            <a:r>
              <a:rPr lang="en-US" sz="2400" dirty="0" smtClean="0">
                <a:solidFill>
                  <a:schemeClr val="tx1"/>
                </a:solidFill>
                <a:latin typeface="Arial" panose="020B0604020202020204" pitchFamily="34" charset="0"/>
                <a:cs typeface="Arial" panose="020B0604020202020204" pitchFamily="34" charset="0"/>
              </a:rPr>
              <a:t> et al (2014) – Don’t count, predict.. – ACL [</a:t>
            </a:r>
            <a:r>
              <a:rPr lang="en-US" sz="2400" dirty="0" smtClean="0">
                <a:solidFill>
                  <a:schemeClr val="tx1"/>
                </a:solidFill>
                <a:latin typeface="Arial" panose="020B0604020202020204" pitchFamily="34" charset="0"/>
                <a:cs typeface="Arial" panose="020B0604020202020204" pitchFamily="34" charset="0"/>
                <a:hlinkClick r:id="rId3"/>
              </a:rPr>
              <a:t>pdf</a:t>
            </a:r>
            <a:r>
              <a:rPr lang="en-US" sz="2400" dirty="0" smtClean="0">
                <a:solidFill>
                  <a:schemeClr val="tx1"/>
                </a:solidFill>
                <a:latin typeface="Arial" panose="020B0604020202020204" pitchFamily="34" charset="0"/>
                <a:cs typeface="Arial" panose="020B0604020202020204" pitchFamily="34" charset="0"/>
              </a:rPr>
              <a:t>]</a:t>
            </a:r>
          </a:p>
          <a:p>
            <a:pPr marL="742950" indent="-742950">
              <a:buFont typeface="+mj-lt"/>
              <a:buAutoNum type="arabicPeriod"/>
            </a:pPr>
            <a:r>
              <a:rPr lang="en-US" sz="2400" dirty="0" smtClean="0">
                <a:solidFill>
                  <a:schemeClr val="tx1"/>
                </a:solidFill>
                <a:latin typeface="Arial" panose="020B0604020202020204" pitchFamily="34" charset="0"/>
                <a:cs typeface="Arial" panose="020B0604020202020204" pitchFamily="34" charset="0"/>
              </a:rPr>
              <a:t>Y. Bengio et al (2003) – A neural probabilistic.. – JMLR [</a:t>
            </a:r>
            <a:r>
              <a:rPr lang="en-US" sz="2400" dirty="0" smtClean="0">
                <a:solidFill>
                  <a:schemeClr val="tx1"/>
                </a:solidFill>
                <a:latin typeface="Arial" panose="020B0604020202020204" pitchFamily="34" charset="0"/>
                <a:cs typeface="Arial" panose="020B0604020202020204" pitchFamily="34" charset="0"/>
                <a:hlinkClick r:id="rId4"/>
              </a:rPr>
              <a:t>pdf</a:t>
            </a:r>
            <a:r>
              <a:rPr lang="en-US" sz="2400" dirty="0" smtClean="0">
                <a:solidFill>
                  <a:schemeClr val="tx1"/>
                </a:solidFill>
                <a:latin typeface="Arial" panose="020B0604020202020204" pitchFamily="34" charset="0"/>
                <a:cs typeface="Arial" panose="020B0604020202020204" pitchFamily="34" charset="0"/>
              </a:rPr>
              <a:t>]</a:t>
            </a:r>
          </a:p>
          <a:p>
            <a:pPr marL="742950" indent="-742950">
              <a:buFont typeface="+mj-lt"/>
              <a:buAutoNum type="arabicPeriod"/>
            </a:pPr>
            <a:r>
              <a:rPr lang="en-US" sz="2400" dirty="0">
                <a:solidFill>
                  <a:schemeClr val="tx1"/>
                </a:solidFill>
                <a:latin typeface="Arial" panose="020B0604020202020204" pitchFamily="34" charset="0"/>
                <a:cs typeface="Arial" panose="020B0604020202020204" pitchFamily="34" charset="0"/>
              </a:rPr>
              <a:t>J</a:t>
            </a:r>
            <a:r>
              <a:rPr lang="en-US" sz="2400" dirty="0" smtClean="0">
                <a:solidFill>
                  <a:schemeClr val="tx1"/>
                </a:solidFill>
                <a:latin typeface="Arial" panose="020B0604020202020204" pitchFamily="34" charset="0"/>
                <a:cs typeface="Arial" panose="020B0604020202020204" pitchFamily="34" charset="0"/>
              </a:rPr>
              <a:t>.A. </a:t>
            </a:r>
            <a:r>
              <a:rPr lang="en-US" sz="2400" dirty="0" err="1" smtClean="0">
                <a:solidFill>
                  <a:schemeClr val="tx1"/>
                </a:solidFill>
                <a:latin typeface="Arial" panose="020B0604020202020204" pitchFamily="34" charset="0"/>
                <a:cs typeface="Arial" panose="020B0604020202020204" pitchFamily="34" charset="0"/>
              </a:rPr>
              <a:t>Bullinaria</a:t>
            </a:r>
            <a:r>
              <a:rPr lang="en-US" sz="2400" dirty="0" smtClean="0">
                <a:solidFill>
                  <a:schemeClr val="tx1"/>
                </a:solidFill>
                <a:latin typeface="Arial" panose="020B0604020202020204" pitchFamily="34" charset="0"/>
                <a:cs typeface="Arial" panose="020B0604020202020204" pitchFamily="34" charset="0"/>
              </a:rPr>
              <a:t> and J.P. Levy (2007) – Extracting semantic representations.. 1 – Behavior Research Methods, 39, 510-526 [</a:t>
            </a:r>
            <a:r>
              <a:rPr lang="en-US" sz="2400" dirty="0" smtClean="0">
                <a:solidFill>
                  <a:schemeClr val="tx1"/>
                </a:solidFill>
                <a:latin typeface="Arial" panose="020B0604020202020204" pitchFamily="34" charset="0"/>
                <a:cs typeface="Arial" panose="020B0604020202020204" pitchFamily="34" charset="0"/>
                <a:hlinkClick r:id="rId5"/>
              </a:rPr>
              <a:t>pdf</a:t>
            </a:r>
            <a:r>
              <a:rPr lang="en-US" sz="2400" dirty="0" smtClean="0">
                <a:solidFill>
                  <a:schemeClr val="tx1"/>
                </a:solidFill>
                <a:latin typeface="Arial" panose="020B0604020202020204" pitchFamily="34" charset="0"/>
                <a:cs typeface="Arial" panose="020B0604020202020204" pitchFamily="34" charset="0"/>
              </a:rPr>
              <a:t>]</a:t>
            </a:r>
          </a:p>
          <a:p>
            <a:pPr marL="742950" indent="-742950">
              <a:buFont typeface="+mj-lt"/>
              <a:buAutoNum type="arabicPeriod"/>
            </a:pPr>
            <a:r>
              <a:rPr lang="en-US" sz="2400" dirty="0" smtClean="0">
                <a:solidFill>
                  <a:schemeClr val="tx1"/>
                </a:solidFill>
                <a:latin typeface="Arial" panose="020B0604020202020204" pitchFamily="34" charset="0"/>
                <a:cs typeface="Arial" panose="020B0604020202020204" pitchFamily="34" charset="0"/>
              </a:rPr>
              <a:t>J.A. </a:t>
            </a:r>
            <a:r>
              <a:rPr lang="en-US" sz="2400" dirty="0" err="1" smtClean="0">
                <a:solidFill>
                  <a:schemeClr val="tx1"/>
                </a:solidFill>
                <a:latin typeface="Arial" panose="020B0604020202020204" pitchFamily="34" charset="0"/>
                <a:cs typeface="Arial" panose="020B0604020202020204" pitchFamily="34" charset="0"/>
              </a:rPr>
              <a:t>Bullinaria</a:t>
            </a:r>
            <a:r>
              <a:rPr lang="en-US" sz="2400" dirty="0" smtClean="0">
                <a:solidFill>
                  <a:schemeClr val="tx1"/>
                </a:solidFill>
                <a:latin typeface="Arial" panose="020B0604020202020204" pitchFamily="34" charset="0"/>
                <a:cs typeface="Arial" panose="020B0604020202020204" pitchFamily="34" charset="0"/>
              </a:rPr>
              <a:t> and J.P. Levy (2012) – Extracting semantic representations.. 2 – Behavior Research Methods, 44, 890-907 [</a:t>
            </a:r>
            <a:r>
              <a:rPr lang="en-US" sz="2400" dirty="0" smtClean="0">
                <a:solidFill>
                  <a:schemeClr val="tx1"/>
                </a:solidFill>
                <a:latin typeface="Arial" panose="020B0604020202020204" pitchFamily="34" charset="0"/>
                <a:cs typeface="Arial" panose="020B0604020202020204" pitchFamily="34" charset="0"/>
                <a:hlinkClick r:id="rId6"/>
              </a:rPr>
              <a:t>pdf</a:t>
            </a:r>
            <a:r>
              <a:rPr lang="en-US" sz="2400" dirty="0" smtClean="0">
                <a:solidFill>
                  <a:schemeClr val="tx1"/>
                </a:solidFill>
                <a:latin typeface="Arial" panose="020B0604020202020204" pitchFamily="34" charset="0"/>
                <a:cs typeface="Arial" panose="020B0604020202020204" pitchFamily="34" charset="0"/>
              </a:rPr>
              <a:t>]</a:t>
            </a:r>
          </a:p>
          <a:p>
            <a:pPr marL="742950" indent="-742950">
              <a:buFont typeface="+mj-lt"/>
              <a:buAutoNum type="arabicPeriod"/>
            </a:pPr>
            <a:r>
              <a:rPr lang="en-US" sz="2400" dirty="0" smtClean="0">
                <a:solidFill>
                  <a:schemeClr val="tx1"/>
                </a:solidFill>
                <a:latin typeface="Arial" panose="020B0604020202020204" pitchFamily="34" charset="0"/>
                <a:cs typeface="Arial" panose="020B0604020202020204" pitchFamily="34" charset="0"/>
              </a:rPr>
              <a:t>S. Clark (2015) – Vector space models.. – Handbook of Contemp. Semantics [</a:t>
            </a:r>
            <a:r>
              <a:rPr lang="en-US" sz="2400" dirty="0" smtClean="0">
                <a:solidFill>
                  <a:schemeClr val="tx1"/>
                </a:solidFill>
                <a:latin typeface="Arial" panose="020B0604020202020204" pitchFamily="34" charset="0"/>
                <a:cs typeface="Arial" panose="020B0604020202020204" pitchFamily="34" charset="0"/>
                <a:hlinkClick r:id="rId7"/>
              </a:rPr>
              <a:t>pdf</a:t>
            </a:r>
            <a:r>
              <a:rPr lang="en-US" sz="2400" dirty="0" smtClean="0">
                <a:solidFill>
                  <a:schemeClr val="tx1"/>
                </a:solidFill>
                <a:latin typeface="Arial" panose="020B0604020202020204" pitchFamily="34" charset="0"/>
                <a:cs typeface="Arial" panose="020B0604020202020204" pitchFamily="34" charset="0"/>
              </a:rPr>
              <a:t>]</a:t>
            </a:r>
          </a:p>
          <a:p>
            <a:pPr marL="742950" indent="-742950">
              <a:buFont typeface="+mj-lt"/>
              <a:buAutoNum type="arabicPeriod"/>
            </a:pPr>
            <a:r>
              <a:rPr lang="en-US" sz="2400" dirty="0">
                <a:solidFill>
                  <a:schemeClr val="tx1"/>
                </a:solidFill>
                <a:latin typeface="Arial" panose="020B0604020202020204" pitchFamily="34" charset="0"/>
                <a:cs typeface="Arial" panose="020B0604020202020204" pitchFamily="34" charset="0"/>
              </a:rPr>
              <a:t>E. </a:t>
            </a:r>
            <a:r>
              <a:rPr lang="en-US" sz="2400" dirty="0" err="1">
                <a:solidFill>
                  <a:schemeClr val="tx1"/>
                </a:solidFill>
                <a:latin typeface="Arial" panose="020B0604020202020204" pitchFamily="34" charset="0"/>
                <a:cs typeface="Arial" panose="020B0604020202020204" pitchFamily="34" charset="0"/>
              </a:rPr>
              <a:t>Grefenstette</a:t>
            </a:r>
            <a:r>
              <a:rPr lang="en-US" sz="2400" dirty="0">
                <a:solidFill>
                  <a:schemeClr val="tx1"/>
                </a:solidFill>
                <a:latin typeface="Arial" panose="020B0604020202020204" pitchFamily="34" charset="0"/>
                <a:cs typeface="Arial" panose="020B0604020202020204" pitchFamily="34" charset="0"/>
              </a:rPr>
              <a:t> (2014) - New Directions in Vector Space Models of Meaning - ACL </a:t>
            </a:r>
            <a:r>
              <a:rPr lang="en-US" sz="2400" dirty="0" smtClean="0">
                <a:solidFill>
                  <a:schemeClr val="tx1"/>
                </a:solidFill>
                <a:latin typeface="Arial" panose="020B0604020202020204" pitchFamily="34" charset="0"/>
                <a:cs typeface="Arial" panose="020B0604020202020204" pitchFamily="34" charset="0"/>
              </a:rPr>
              <a:t>Tutorial [</a:t>
            </a:r>
            <a:r>
              <a:rPr lang="en-US" sz="2400" dirty="0" smtClean="0">
                <a:solidFill>
                  <a:schemeClr val="tx1"/>
                </a:solidFill>
                <a:latin typeface="Arial" panose="020B0604020202020204" pitchFamily="34" charset="0"/>
                <a:cs typeface="Arial" panose="020B0604020202020204" pitchFamily="34" charset="0"/>
                <a:hlinkClick r:id="rId8"/>
              </a:rPr>
              <a:t>pdf</a:t>
            </a:r>
            <a:r>
              <a:rPr lang="en-US" sz="2400" dirty="0" smtClean="0">
                <a:solidFill>
                  <a:schemeClr val="tx1"/>
                </a:solidFill>
                <a:latin typeface="Arial" panose="020B0604020202020204" pitchFamily="34" charset="0"/>
                <a:cs typeface="Arial" panose="020B0604020202020204" pitchFamily="34" charset="0"/>
              </a:rPr>
              <a:t>]</a:t>
            </a:r>
          </a:p>
          <a:p>
            <a:pPr marL="742950" indent="-742950">
              <a:buFont typeface="+mj-lt"/>
              <a:buAutoNum type="arabicPeriod"/>
            </a:pPr>
            <a:r>
              <a:rPr lang="en-US" sz="2400" dirty="0" smtClean="0">
                <a:solidFill>
                  <a:schemeClr val="tx1"/>
                </a:solidFill>
                <a:latin typeface="Arial" panose="020B0604020202020204" pitchFamily="34" charset="0"/>
                <a:cs typeface="Arial" panose="020B0604020202020204" pitchFamily="34" charset="0"/>
              </a:rPr>
              <a:t>T.K. </a:t>
            </a:r>
            <a:r>
              <a:rPr lang="en-US" sz="2400" dirty="0" err="1" smtClean="0">
                <a:solidFill>
                  <a:schemeClr val="tx1"/>
                </a:solidFill>
                <a:latin typeface="Arial" panose="020B0604020202020204" pitchFamily="34" charset="0"/>
                <a:cs typeface="Arial" panose="020B0604020202020204" pitchFamily="34" charset="0"/>
              </a:rPr>
              <a:t>Landauer</a:t>
            </a:r>
            <a:r>
              <a:rPr lang="en-US" sz="2400" dirty="0" smtClean="0">
                <a:solidFill>
                  <a:schemeClr val="tx1"/>
                </a:solidFill>
                <a:latin typeface="Arial" panose="020B0604020202020204" pitchFamily="34" charset="0"/>
                <a:cs typeface="Arial" panose="020B0604020202020204" pitchFamily="34" charset="0"/>
              </a:rPr>
              <a:t> et al (1998) – Learning human-like knowledge.. – NIPS [</a:t>
            </a:r>
            <a:r>
              <a:rPr lang="en-US" sz="2400" dirty="0" smtClean="0">
                <a:solidFill>
                  <a:schemeClr val="tx1"/>
                </a:solidFill>
                <a:latin typeface="Arial" panose="020B0604020202020204" pitchFamily="34" charset="0"/>
                <a:cs typeface="Arial" panose="020B0604020202020204" pitchFamily="34" charset="0"/>
                <a:hlinkClick r:id="rId9"/>
              </a:rPr>
              <a:t>pdf</a:t>
            </a:r>
            <a:r>
              <a:rPr lang="en-US" sz="2400" dirty="0" smtClean="0">
                <a:solidFill>
                  <a:schemeClr val="tx1"/>
                </a:solidFill>
                <a:latin typeface="Arial" panose="020B0604020202020204" pitchFamily="34" charset="0"/>
                <a:cs typeface="Arial" panose="020B0604020202020204" pitchFamily="34" charset="0"/>
              </a:rPr>
              <a:t>]</a:t>
            </a:r>
          </a:p>
          <a:p>
            <a:pPr marL="742950" indent="-742950">
              <a:buFont typeface="+mj-lt"/>
              <a:buAutoNum type="arabicPeriod"/>
            </a:pPr>
            <a:r>
              <a:rPr lang="en-US" sz="2400" dirty="0">
                <a:solidFill>
                  <a:schemeClr val="tx1"/>
                </a:solidFill>
                <a:latin typeface="Arial" panose="020B0604020202020204" pitchFamily="34" charset="0"/>
                <a:cs typeface="Arial" panose="020B0604020202020204" pitchFamily="34" charset="0"/>
              </a:rPr>
              <a:t>O. Levy and Y. Goldberg (2014a) - word2vec Explained.. - </a:t>
            </a:r>
            <a:r>
              <a:rPr lang="en-US" sz="2400" dirty="0" err="1">
                <a:solidFill>
                  <a:schemeClr val="tx1"/>
                </a:solidFill>
                <a:latin typeface="Arial" panose="020B0604020202020204" pitchFamily="34" charset="0"/>
                <a:cs typeface="Arial" panose="020B0604020202020204" pitchFamily="34" charset="0"/>
              </a:rPr>
              <a:t>arXiv</a:t>
            </a:r>
            <a:r>
              <a:rPr lang="en-US" sz="2400" dirty="0">
                <a:solidFill>
                  <a:schemeClr val="tx1"/>
                </a:solidFill>
                <a:latin typeface="Arial" panose="020B0604020202020204" pitchFamily="34" charset="0"/>
                <a:cs typeface="Arial" panose="020B0604020202020204" pitchFamily="34" charset="0"/>
              </a:rPr>
              <a:t> [</a:t>
            </a:r>
            <a:r>
              <a:rPr lang="en-US" sz="2400" dirty="0">
                <a:solidFill>
                  <a:schemeClr val="tx1"/>
                </a:solidFill>
                <a:latin typeface="Arial" panose="020B0604020202020204" pitchFamily="34" charset="0"/>
                <a:cs typeface="Arial" panose="020B0604020202020204" pitchFamily="34" charset="0"/>
                <a:hlinkClick r:id="rId10"/>
              </a:rPr>
              <a:t>pdf</a:t>
            </a:r>
            <a:r>
              <a:rPr lang="en-US" sz="2400" dirty="0">
                <a:solidFill>
                  <a:schemeClr val="tx1"/>
                </a:solidFill>
                <a:latin typeface="Arial" panose="020B0604020202020204" pitchFamily="34" charset="0"/>
                <a:cs typeface="Arial" panose="020B0604020202020204" pitchFamily="34" charset="0"/>
              </a:rPr>
              <a:t>]</a:t>
            </a:r>
          </a:p>
          <a:p>
            <a:pPr marL="742950" indent="-742950">
              <a:buFont typeface="+mj-lt"/>
              <a:buAutoNum type="arabicPeriod"/>
            </a:pPr>
            <a:r>
              <a:rPr lang="en-US" sz="2400" dirty="0">
                <a:solidFill>
                  <a:schemeClr val="tx1"/>
                </a:solidFill>
                <a:latin typeface="Arial" panose="020B0604020202020204" pitchFamily="34" charset="0"/>
                <a:cs typeface="Arial" panose="020B0604020202020204" pitchFamily="34" charset="0"/>
              </a:rPr>
              <a:t>O. Levy and Y. Goldberg (2014b) - Linguistic Regularities in Sparse.. - </a:t>
            </a:r>
            <a:r>
              <a:rPr lang="en-US" sz="2400" dirty="0" err="1">
                <a:solidFill>
                  <a:schemeClr val="tx1"/>
                </a:solidFill>
                <a:latin typeface="Arial" panose="020B0604020202020204" pitchFamily="34" charset="0"/>
                <a:cs typeface="Arial" panose="020B0604020202020204" pitchFamily="34" charset="0"/>
              </a:rPr>
              <a:t>CoNLL</a:t>
            </a:r>
            <a:r>
              <a:rPr lang="en-US" sz="2400" dirty="0">
                <a:solidFill>
                  <a:schemeClr val="tx1"/>
                </a:solidFill>
                <a:latin typeface="Arial" panose="020B0604020202020204" pitchFamily="34" charset="0"/>
                <a:cs typeface="Arial" panose="020B0604020202020204" pitchFamily="34" charset="0"/>
              </a:rPr>
              <a:t> [</a:t>
            </a:r>
            <a:r>
              <a:rPr lang="en-US" sz="2400" dirty="0">
                <a:solidFill>
                  <a:schemeClr val="tx1"/>
                </a:solidFill>
                <a:latin typeface="Arial" panose="020B0604020202020204" pitchFamily="34" charset="0"/>
                <a:cs typeface="Arial" panose="020B0604020202020204" pitchFamily="34" charset="0"/>
                <a:hlinkClick r:id="rId11"/>
              </a:rPr>
              <a:t>pdf</a:t>
            </a:r>
            <a:r>
              <a:rPr lang="en-US" sz="2400" dirty="0">
                <a:solidFill>
                  <a:schemeClr val="tx1"/>
                </a:solidFill>
                <a:latin typeface="Arial" panose="020B0604020202020204" pitchFamily="34" charset="0"/>
                <a:cs typeface="Arial" panose="020B0604020202020204" pitchFamily="34" charset="0"/>
              </a:rPr>
              <a:t>] </a:t>
            </a:r>
          </a:p>
          <a:p>
            <a:pPr marL="742950" indent="-742950">
              <a:buFont typeface="+mj-lt"/>
              <a:buAutoNum type="arabicPeriod"/>
            </a:pPr>
            <a:r>
              <a:rPr lang="en-US" sz="2400" dirty="0">
                <a:solidFill>
                  <a:schemeClr val="tx1"/>
                </a:solidFill>
                <a:latin typeface="Arial" panose="020B0604020202020204" pitchFamily="34" charset="0"/>
                <a:cs typeface="Arial" panose="020B0604020202020204" pitchFamily="34" charset="0"/>
              </a:rPr>
              <a:t>O. Levy and Y. Goldberg (2014c) - Neural Word </a:t>
            </a:r>
            <a:r>
              <a:rPr lang="en-US" sz="2400" dirty="0" err="1">
                <a:solidFill>
                  <a:schemeClr val="tx1"/>
                </a:solidFill>
                <a:latin typeface="Arial" panose="020B0604020202020204" pitchFamily="34" charset="0"/>
                <a:cs typeface="Arial" panose="020B0604020202020204" pitchFamily="34" charset="0"/>
              </a:rPr>
              <a:t>Embeddings</a:t>
            </a:r>
            <a:r>
              <a:rPr lang="en-US" sz="2400" dirty="0">
                <a:solidFill>
                  <a:schemeClr val="tx1"/>
                </a:solidFill>
                <a:latin typeface="Arial" panose="020B0604020202020204" pitchFamily="34" charset="0"/>
                <a:cs typeface="Arial" panose="020B0604020202020204" pitchFamily="34" charset="0"/>
              </a:rPr>
              <a:t> as Implicit.. - NIPS [</a:t>
            </a:r>
            <a:r>
              <a:rPr lang="en-US" sz="2400" dirty="0">
                <a:solidFill>
                  <a:schemeClr val="tx1"/>
                </a:solidFill>
                <a:latin typeface="Arial" panose="020B0604020202020204" pitchFamily="34" charset="0"/>
                <a:cs typeface="Arial" panose="020B0604020202020204" pitchFamily="34" charset="0"/>
                <a:hlinkClick r:id="rId12"/>
              </a:rPr>
              <a:t>pdf</a:t>
            </a:r>
            <a:r>
              <a:rPr lang="en-US" sz="2400" dirty="0">
                <a:solidFill>
                  <a:schemeClr val="tx1"/>
                </a:solidFill>
                <a:latin typeface="Arial" panose="020B0604020202020204" pitchFamily="34" charset="0"/>
                <a:cs typeface="Arial" panose="020B0604020202020204" pitchFamily="34" charset="0"/>
              </a:rPr>
              <a:t>]</a:t>
            </a:r>
          </a:p>
          <a:p>
            <a:pPr marL="742950" indent="-742950">
              <a:buFont typeface="+mj-lt"/>
              <a:buAutoNum type="arabicPeriod"/>
            </a:pPr>
            <a:endParaRPr lang="en-US" sz="2400" dirty="0" smtClean="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8526221"/>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References..</a:t>
            </a:r>
            <a:endParaRPr lang="en-US" i="1" noProof="0" dirty="0">
              <a:solidFill>
                <a:srgbClr val="00B050"/>
              </a:solidFill>
            </a:endParaRPr>
          </a:p>
        </p:txBody>
      </p:sp>
      <p:sp>
        <p:nvSpPr>
          <p:cNvPr id="4" name="Text Placeholder 3"/>
          <p:cNvSpPr>
            <a:spLocks noGrp="1"/>
          </p:cNvSpPr>
          <p:nvPr>
            <p:ph type="body" sz="quarter" idx="10"/>
          </p:nvPr>
        </p:nvSpPr>
        <p:spPr>
          <a:xfrm>
            <a:off x="277003" y="1363662"/>
            <a:ext cx="11887200" cy="4764381"/>
          </a:xfrm>
        </p:spPr>
        <p:txBody>
          <a:bodyPr/>
          <a:lstStyle/>
          <a:p>
            <a:pPr marL="742950" indent="-742950">
              <a:buFont typeface="+mj-lt"/>
              <a:buAutoNum type="arabicPeriod" startAt="11"/>
            </a:pPr>
            <a:r>
              <a:rPr lang="en-US" sz="2400" dirty="0">
                <a:solidFill>
                  <a:schemeClr val="tx1"/>
                </a:solidFill>
                <a:latin typeface="Arial" panose="020B0604020202020204" pitchFamily="34" charset="0"/>
                <a:cs typeface="Arial" panose="020B0604020202020204" pitchFamily="34" charset="0"/>
              </a:rPr>
              <a:t>T. Mikolov, W.T. </a:t>
            </a:r>
            <a:r>
              <a:rPr lang="en-US" sz="2400" dirty="0" err="1">
                <a:solidFill>
                  <a:schemeClr val="tx1"/>
                </a:solidFill>
                <a:latin typeface="Arial" panose="020B0604020202020204" pitchFamily="34" charset="0"/>
                <a:cs typeface="Arial" panose="020B0604020202020204" pitchFamily="34" charset="0"/>
              </a:rPr>
              <a:t>Yih</a:t>
            </a:r>
            <a:r>
              <a:rPr lang="en-US" sz="2400" dirty="0">
                <a:solidFill>
                  <a:schemeClr val="tx1"/>
                </a:solidFill>
                <a:latin typeface="Arial" panose="020B0604020202020204" pitchFamily="34" charset="0"/>
                <a:cs typeface="Arial" panose="020B0604020202020204" pitchFamily="34" charset="0"/>
              </a:rPr>
              <a:t> and G. Zweig (2013) – Linguistic regularities.. – HLT-NAACL [</a:t>
            </a:r>
            <a:r>
              <a:rPr lang="en-US" sz="2400" dirty="0">
                <a:solidFill>
                  <a:schemeClr val="tx1"/>
                </a:solidFill>
                <a:latin typeface="Arial" panose="020B0604020202020204" pitchFamily="34" charset="0"/>
                <a:cs typeface="Arial" panose="020B0604020202020204" pitchFamily="34" charset="0"/>
                <a:hlinkClick r:id="rId3"/>
              </a:rPr>
              <a:t>pdf</a:t>
            </a:r>
            <a:r>
              <a:rPr lang="en-US" sz="2400" dirty="0">
                <a:solidFill>
                  <a:schemeClr val="tx1"/>
                </a:solidFill>
                <a:latin typeface="Arial" panose="020B0604020202020204" pitchFamily="34" charset="0"/>
                <a:cs typeface="Arial" panose="020B0604020202020204" pitchFamily="34" charset="0"/>
              </a:rPr>
              <a:t>]</a:t>
            </a:r>
          </a:p>
          <a:p>
            <a:pPr marL="742950" indent="-742950">
              <a:buFont typeface="+mj-lt"/>
              <a:buAutoNum type="arabicPeriod" startAt="11"/>
            </a:pPr>
            <a:r>
              <a:rPr lang="en-US" sz="2400" dirty="0">
                <a:solidFill>
                  <a:schemeClr val="tx1"/>
                </a:solidFill>
                <a:latin typeface="Arial" panose="020B0604020202020204" pitchFamily="34" charset="0"/>
                <a:cs typeface="Arial" panose="020B0604020202020204" pitchFamily="34" charset="0"/>
              </a:rPr>
              <a:t>T. Mikolov et al (2013a) Distributed representations.. – NIPS [</a:t>
            </a:r>
            <a:r>
              <a:rPr lang="en-US" sz="2400" dirty="0">
                <a:solidFill>
                  <a:schemeClr val="tx1"/>
                </a:solidFill>
                <a:latin typeface="Arial" panose="020B0604020202020204" pitchFamily="34" charset="0"/>
                <a:cs typeface="Arial" panose="020B0604020202020204" pitchFamily="34" charset="0"/>
                <a:hlinkClick r:id="rId4"/>
              </a:rPr>
              <a:t>pdf</a:t>
            </a:r>
            <a:r>
              <a:rPr lang="en-US" sz="2400" dirty="0">
                <a:solidFill>
                  <a:schemeClr val="tx1"/>
                </a:solidFill>
                <a:latin typeface="Arial" panose="020B0604020202020204" pitchFamily="34" charset="0"/>
                <a:cs typeface="Arial" panose="020B0604020202020204" pitchFamily="34" charset="0"/>
              </a:rPr>
              <a:t>]</a:t>
            </a:r>
          </a:p>
          <a:p>
            <a:pPr marL="742950" indent="-742950">
              <a:buFont typeface="+mj-lt"/>
              <a:buAutoNum type="arabicPeriod" startAt="11"/>
            </a:pPr>
            <a:r>
              <a:rPr lang="en-US" sz="2400" dirty="0">
                <a:solidFill>
                  <a:schemeClr val="tx1"/>
                </a:solidFill>
                <a:latin typeface="Arial" panose="020B0604020202020204" pitchFamily="34" charset="0"/>
                <a:cs typeface="Arial" panose="020B0604020202020204" pitchFamily="34" charset="0"/>
              </a:rPr>
              <a:t>T. Mikolov et al (2013b) Efficient estimation of word.. – </a:t>
            </a:r>
            <a:r>
              <a:rPr lang="en-US" sz="2400" dirty="0" err="1">
                <a:solidFill>
                  <a:schemeClr val="tx1"/>
                </a:solidFill>
                <a:latin typeface="Arial" panose="020B0604020202020204" pitchFamily="34" charset="0"/>
                <a:cs typeface="Arial" panose="020B0604020202020204" pitchFamily="34" charset="0"/>
              </a:rPr>
              <a:t>arXiv</a:t>
            </a:r>
            <a:r>
              <a:rPr lang="en-US" sz="2400" dirty="0">
                <a:solidFill>
                  <a:schemeClr val="tx1"/>
                </a:solidFill>
                <a:latin typeface="Arial" panose="020B0604020202020204" pitchFamily="34" charset="0"/>
                <a:cs typeface="Arial" panose="020B0604020202020204" pitchFamily="34" charset="0"/>
              </a:rPr>
              <a:t> – [</a:t>
            </a:r>
            <a:r>
              <a:rPr lang="en-US" sz="2400" dirty="0">
                <a:solidFill>
                  <a:schemeClr val="tx1"/>
                </a:solidFill>
                <a:latin typeface="Arial" panose="020B0604020202020204" pitchFamily="34" charset="0"/>
                <a:cs typeface="Arial" panose="020B0604020202020204" pitchFamily="34" charset="0"/>
                <a:hlinkClick r:id="rId5"/>
              </a:rPr>
              <a:t>pdf</a:t>
            </a:r>
            <a:r>
              <a:rPr lang="en-US" sz="2400" dirty="0" smtClean="0">
                <a:solidFill>
                  <a:schemeClr val="tx1"/>
                </a:solidFill>
                <a:latin typeface="Arial" panose="020B0604020202020204" pitchFamily="34" charset="0"/>
                <a:cs typeface="Arial" panose="020B0604020202020204" pitchFamily="34" charset="0"/>
              </a:rPr>
              <a:t>]</a:t>
            </a:r>
          </a:p>
          <a:p>
            <a:pPr marL="742950" indent="-742950">
              <a:buFont typeface="+mj-lt"/>
              <a:buAutoNum type="arabicPeriod" startAt="11"/>
            </a:pPr>
            <a:r>
              <a:rPr lang="en-US" sz="2400" dirty="0" smtClean="0">
                <a:solidFill>
                  <a:schemeClr val="tx1"/>
                </a:solidFill>
                <a:latin typeface="Arial" panose="020B0604020202020204" pitchFamily="34" charset="0"/>
                <a:cs typeface="Arial" panose="020B0604020202020204" pitchFamily="34" charset="0"/>
              </a:rPr>
              <a:t>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Mnih</a:t>
            </a:r>
            <a:r>
              <a:rPr lang="en-US" sz="2400" dirty="0">
                <a:solidFill>
                  <a:schemeClr val="tx1"/>
                </a:solidFill>
                <a:latin typeface="Arial" panose="020B0604020202020204" pitchFamily="34" charset="0"/>
                <a:cs typeface="Arial" panose="020B0604020202020204" pitchFamily="34" charset="0"/>
              </a:rPr>
              <a:t> and G. Hinton (2007) </a:t>
            </a:r>
            <a:r>
              <a:rPr lang="en-US" sz="2400" dirty="0" smtClean="0">
                <a:solidFill>
                  <a:schemeClr val="tx1"/>
                </a:solidFill>
                <a:latin typeface="Arial" panose="020B0604020202020204" pitchFamily="34" charset="0"/>
                <a:cs typeface="Arial" panose="020B0604020202020204" pitchFamily="34" charset="0"/>
              </a:rPr>
              <a:t>- A </a:t>
            </a:r>
            <a:r>
              <a:rPr lang="en-US" sz="2400" dirty="0">
                <a:solidFill>
                  <a:schemeClr val="tx1"/>
                </a:solidFill>
                <a:latin typeface="Arial" panose="020B0604020202020204" pitchFamily="34" charset="0"/>
                <a:cs typeface="Arial" panose="020B0604020202020204" pitchFamily="34" charset="0"/>
              </a:rPr>
              <a:t>Scalable </a:t>
            </a:r>
            <a:r>
              <a:rPr lang="en-US" sz="2400" dirty="0" smtClean="0">
                <a:solidFill>
                  <a:schemeClr val="tx1"/>
                </a:solidFill>
                <a:latin typeface="Arial" panose="020B0604020202020204" pitchFamily="34" charset="0"/>
                <a:cs typeface="Arial" panose="020B0604020202020204" pitchFamily="34" charset="0"/>
              </a:rPr>
              <a:t>Hierarchical.. – NIPS [</a:t>
            </a:r>
            <a:r>
              <a:rPr lang="en-US" sz="2400" dirty="0" smtClean="0">
                <a:solidFill>
                  <a:schemeClr val="tx1"/>
                </a:solidFill>
                <a:latin typeface="Arial" panose="020B0604020202020204" pitchFamily="34" charset="0"/>
                <a:cs typeface="Arial" panose="020B0604020202020204" pitchFamily="34" charset="0"/>
                <a:hlinkClick r:id="rId6"/>
              </a:rPr>
              <a:t>pdf</a:t>
            </a:r>
            <a:r>
              <a:rPr lang="en-US" sz="2400" dirty="0" smtClean="0">
                <a:solidFill>
                  <a:schemeClr val="tx1"/>
                </a:solidFill>
                <a:latin typeface="Arial" panose="020B0604020202020204" pitchFamily="34" charset="0"/>
                <a:cs typeface="Arial" panose="020B0604020202020204" pitchFamily="34" charset="0"/>
              </a:rPr>
              <a:t>]</a:t>
            </a:r>
            <a:endParaRPr lang="en-US" sz="2400" dirty="0">
              <a:solidFill>
                <a:schemeClr val="tx1"/>
              </a:solidFill>
              <a:latin typeface="Arial" panose="020B0604020202020204" pitchFamily="34" charset="0"/>
              <a:cs typeface="Arial" panose="020B0604020202020204" pitchFamily="34" charset="0"/>
            </a:endParaRPr>
          </a:p>
          <a:p>
            <a:pPr marL="742950" indent="-742950">
              <a:buFont typeface="+mj-lt"/>
              <a:buAutoNum type="arabicPeriod" startAt="11"/>
            </a:pPr>
            <a:r>
              <a:rPr lang="en-US" sz="2400" dirty="0">
                <a:solidFill>
                  <a:schemeClr val="tx1"/>
                </a:solidFill>
                <a:latin typeface="Arial" panose="020B0604020202020204" pitchFamily="34" charset="0"/>
                <a:cs typeface="Arial" panose="020B0604020202020204" pitchFamily="34" charset="0"/>
              </a:rPr>
              <a:t>A. </a:t>
            </a:r>
            <a:r>
              <a:rPr lang="en-US" sz="2400" dirty="0" err="1">
                <a:solidFill>
                  <a:schemeClr val="tx1"/>
                </a:solidFill>
                <a:latin typeface="Arial" panose="020B0604020202020204" pitchFamily="34" charset="0"/>
                <a:cs typeface="Arial" panose="020B0604020202020204" pitchFamily="34" charset="0"/>
              </a:rPr>
              <a:t>Mnih</a:t>
            </a:r>
            <a:r>
              <a:rPr lang="en-US" sz="2400" dirty="0">
                <a:solidFill>
                  <a:schemeClr val="tx1"/>
                </a:solidFill>
                <a:latin typeface="Arial" panose="020B0604020202020204" pitchFamily="34" charset="0"/>
                <a:cs typeface="Arial" panose="020B0604020202020204" pitchFamily="34" charset="0"/>
              </a:rPr>
              <a:t> and K. </a:t>
            </a:r>
            <a:r>
              <a:rPr lang="en-US" sz="2400" dirty="0" err="1">
                <a:solidFill>
                  <a:schemeClr val="tx1"/>
                </a:solidFill>
                <a:latin typeface="Arial" panose="020B0604020202020204" pitchFamily="34" charset="0"/>
                <a:cs typeface="Arial" panose="020B0604020202020204" pitchFamily="34" charset="0"/>
              </a:rPr>
              <a:t>Kavukcuoglu</a:t>
            </a:r>
            <a:r>
              <a:rPr lang="en-US" sz="2400" dirty="0">
                <a:solidFill>
                  <a:schemeClr val="tx1"/>
                </a:solidFill>
                <a:latin typeface="Arial" panose="020B0604020202020204" pitchFamily="34" charset="0"/>
                <a:cs typeface="Arial" panose="020B0604020202020204" pitchFamily="34" charset="0"/>
              </a:rPr>
              <a:t> (2013) </a:t>
            </a:r>
            <a:r>
              <a:rPr lang="en-US" sz="2400" dirty="0" smtClean="0">
                <a:solidFill>
                  <a:schemeClr val="tx1"/>
                </a:solidFill>
                <a:latin typeface="Arial" panose="020B0604020202020204" pitchFamily="34" charset="0"/>
                <a:cs typeface="Arial" panose="020B0604020202020204" pitchFamily="34" charset="0"/>
              </a:rPr>
              <a:t>- Learning </a:t>
            </a:r>
            <a:r>
              <a:rPr lang="en-US" sz="2400" dirty="0">
                <a:solidFill>
                  <a:schemeClr val="tx1"/>
                </a:solidFill>
                <a:latin typeface="Arial" panose="020B0604020202020204" pitchFamily="34" charset="0"/>
                <a:cs typeface="Arial" panose="020B0604020202020204" pitchFamily="34" charset="0"/>
              </a:rPr>
              <a:t>word </a:t>
            </a:r>
            <a:r>
              <a:rPr lang="en-US" sz="2400" dirty="0" err="1" smtClean="0">
                <a:solidFill>
                  <a:schemeClr val="tx1"/>
                </a:solidFill>
                <a:latin typeface="Arial" panose="020B0604020202020204" pitchFamily="34" charset="0"/>
                <a:cs typeface="Arial" panose="020B0604020202020204" pitchFamily="34" charset="0"/>
              </a:rPr>
              <a:t>embeddings</a:t>
            </a:r>
            <a:r>
              <a:rPr lang="en-US" sz="2400" dirty="0" smtClean="0">
                <a:solidFill>
                  <a:schemeClr val="tx1"/>
                </a:solidFill>
                <a:latin typeface="Arial" panose="020B0604020202020204" pitchFamily="34" charset="0"/>
                <a:cs typeface="Arial" panose="020B0604020202020204" pitchFamily="34" charset="0"/>
              </a:rPr>
              <a:t> – NIPS [</a:t>
            </a:r>
            <a:r>
              <a:rPr lang="en-US" sz="2400" dirty="0" smtClean="0">
                <a:solidFill>
                  <a:schemeClr val="tx1"/>
                </a:solidFill>
                <a:latin typeface="Arial" panose="020B0604020202020204" pitchFamily="34" charset="0"/>
                <a:cs typeface="Arial" panose="020B0604020202020204" pitchFamily="34" charset="0"/>
                <a:hlinkClick r:id="rId7"/>
              </a:rPr>
              <a:t>pdf</a:t>
            </a:r>
            <a:r>
              <a:rPr lang="en-US" sz="2400" dirty="0" smtClean="0">
                <a:solidFill>
                  <a:schemeClr val="tx1"/>
                </a:solidFill>
                <a:latin typeface="Arial" panose="020B0604020202020204" pitchFamily="34" charset="0"/>
                <a:cs typeface="Arial" panose="020B0604020202020204" pitchFamily="34" charset="0"/>
              </a:rPr>
              <a:t>]</a:t>
            </a:r>
          </a:p>
          <a:p>
            <a:pPr marL="742950" indent="-742950">
              <a:buFont typeface="+mj-lt"/>
              <a:buAutoNum type="arabicPeriod" startAt="11"/>
            </a:pPr>
            <a:r>
              <a:rPr lang="en-US" sz="2400" dirty="0" smtClean="0">
                <a:solidFill>
                  <a:schemeClr val="tx1"/>
                </a:solidFill>
                <a:latin typeface="Arial" panose="020B0604020202020204" pitchFamily="34" charset="0"/>
                <a:cs typeface="Arial" panose="020B0604020202020204" pitchFamily="34" charset="0"/>
              </a:rPr>
              <a:t>F. Morin and Y. Bengio (2005) – Hierarchical probabilistic neural.. – AISTATS [</a:t>
            </a:r>
            <a:r>
              <a:rPr lang="en-US" sz="2400" dirty="0" smtClean="0">
                <a:solidFill>
                  <a:schemeClr val="tx1"/>
                </a:solidFill>
                <a:latin typeface="Arial" panose="020B0604020202020204" pitchFamily="34" charset="0"/>
                <a:cs typeface="Arial" panose="020B0604020202020204" pitchFamily="34" charset="0"/>
                <a:hlinkClick r:id="rId8"/>
              </a:rPr>
              <a:t>pdf</a:t>
            </a:r>
            <a:r>
              <a:rPr lang="en-US" sz="2400" dirty="0" smtClean="0">
                <a:solidFill>
                  <a:schemeClr val="tx1"/>
                </a:solidFill>
                <a:latin typeface="Arial" panose="020B0604020202020204" pitchFamily="34" charset="0"/>
                <a:cs typeface="Arial" panose="020B0604020202020204" pitchFamily="34" charset="0"/>
              </a:rPr>
              <a:t>] </a:t>
            </a:r>
          </a:p>
          <a:p>
            <a:pPr marL="742950" indent="-742950">
              <a:buFont typeface="+mj-lt"/>
              <a:buAutoNum type="arabicPeriod" startAt="11"/>
            </a:pPr>
            <a:r>
              <a:rPr lang="en-US" sz="2400" dirty="0" smtClean="0">
                <a:solidFill>
                  <a:schemeClr val="tx1"/>
                </a:solidFill>
                <a:latin typeface="Arial" panose="020B0604020202020204" pitchFamily="34" charset="0"/>
                <a:cs typeface="Arial" panose="020B0604020202020204" pitchFamily="34" charset="0"/>
              </a:rPr>
              <a:t>A. </a:t>
            </a:r>
            <a:r>
              <a:rPr lang="en-US" sz="2400" dirty="0" err="1" smtClean="0">
                <a:solidFill>
                  <a:schemeClr val="tx1"/>
                </a:solidFill>
                <a:latin typeface="Arial" panose="020B0604020202020204" pitchFamily="34" charset="0"/>
                <a:cs typeface="Arial" panose="020B0604020202020204" pitchFamily="34" charset="0"/>
              </a:rPr>
              <a:t>Neelakantan</a:t>
            </a:r>
            <a:r>
              <a:rPr lang="en-US" sz="2400" dirty="0">
                <a:solidFill>
                  <a:schemeClr val="tx1"/>
                </a:solidFill>
                <a:latin typeface="Arial" panose="020B0604020202020204" pitchFamily="34" charset="0"/>
                <a:cs typeface="Arial" panose="020B0604020202020204" pitchFamily="34" charset="0"/>
              </a:rPr>
              <a:t> et al (2014) - Efficient Non-parametric Estimation of Multiple </a:t>
            </a:r>
            <a:r>
              <a:rPr lang="en-US" sz="2400" dirty="0" err="1" smtClean="0">
                <a:solidFill>
                  <a:schemeClr val="tx1"/>
                </a:solidFill>
                <a:latin typeface="Arial" panose="020B0604020202020204" pitchFamily="34" charset="0"/>
                <a:cs typeface="Arial" panose="020B0604020202020204" pitchFamily="34" charset="0"/>
              </a:rPr>
              <a:t>Embeddings</a:t>
            </a:r>
            <a:r>
              <a:rPr lang="en-US" sz="2400" dirty="0" smtClean="0">
                <a:solidFill>
                  <a:schemeClr val="tx1"/>
                </a:solidFill>
                <a:latin typeface="Arial" panose="020B0604020202020204" pitchFamily="34" charset="0"/>
                <a:cs typeface="Arial" panose="020B0604020202020204" pitchFamily="34" charset="0"/>
              </a:rPr>
              <a:t>… - EMNLP [</a:t>
            </a:r>
            <a:r>
              <a:rPr lang="en-US" sz="2400" dirty="0" smtClean="0">
                <a:solidFill>
                  <a:schemeClr val="tx1"/>
                </a:solidFill>
                <a:latin typeface="Arial" panose="020B0604020202020204" pitchFamily="34" charset="0"/>
                <a:cs typeface="Arial" panose="020B0604020202020204" pitchFamily="34" charset="0"/>
                <a:hlinkClick r:id="rId9"/>
              </a:rPr>
              <a:t>pdf</a:t>
            </a:r>
            <a:r>
              <a:rPr lang="en-US" sz="2400" dirty="0" smtClean="0">
                <a:solidFill>
                  <a:schemeClr val="tx1"/>
                </a:solidFill>
                <a:latin typeface="Arial" panose="020B0604020202020204" pitchFamily="34" charset="0"/>
                <a:cs typeface="Arial" panose="020B0604020202020204" pitchFamily="34" charset="0"/>
              </a:rPr>
              <a:t>]</a:t>
            </a:r>
            <a:endParaRPr lang="en-US" sz="2400" dirty="0">
              <a:solidFill>
                <a:schemeClr val="tx1"/>
              </a:solidFill>
              <a:latin typeface="Arial" panose="020B0604020202020204" pitchFamily="34" charset="0"/>
              <a:cs typeface="Arial" panose="020B0604020202020204" pitchFamily="34" charset="0"/>
            </a:endParaRPr>
          </a:p>
          <a:p>
            <a:pPr marL="742950" indent="-742950">
              <a:buFont typeface="+mj-lt"/>
              <a:buAutoNum type="arabicPeriod" startAt="11"/>
            </a:pPr>
            <a:r>
              <a:rPr lang="en-US" sz="2400" dirty="0" smtClean="0">
                <a:solidFill>
                  <a:schemeClr val="tx1"/>
                </a:solidFill>
                <a:latin typeface="Arial" panose="020B0604020202020204" pitchFamily="34" charset="0"/>
                <a:cs typeface="Arial" panose="020B0604020202020204" pitchFamily="34" charset="0"/>
              </a:rPr>
              <a:t>P.D. </a:t>
            </a:r>
            <a:r>
              <a:rPr lang="en-US" sz="2400" dirty="0" err="1" smtClean="0">
                <a:solidFill>
                  <a:schemeClr val="tx1"/>
                </a:solidFill>
                <a:latin typeface="Arial" panose="020B0604020202020204" pitchFamily="34" charset="0"/>
                <a:cs typeface="Arial" panose="020B0604020202020204" pitchFamily="34" charset="0"/>
              </a:rPr>
              <a:t>Turney</a:t>
            </a:r>
            <a:r>
              <a:rPr lang="en-US" sz="2400" dirty="0" smtClean="0">
                <a:solidFill>
                  <a:schemeClr val="tx1"/>
                </a:solidFill>
                <a:latin typeface="Arial" panose="020B0604020202020204" pitchFamily="34" charset="0"/>
                <a:cs typeface="Arial" panose="020B0604020202020204" pitchFamily="34" charset="0"/>
              </a:rPr>
              <a:t> and P. Pantel (2010) - From frequency to meaning.. – JAIR [</a:t>
            </a:r>
            <a:r>
              <a:rPr lang="en-US" sz="2400" dirty="0" smtClean="0">
                <a:solidFill>
                  <a:schemeClr val="tx1"/>
                </a:solidFill>
                <a:latin typeface="Arial" panose="020B0604020202020204" pitchFamily="34" charset="0"/>
                <a:cs typeface="Arial" panose="020B0604020202020204" pitchFamily="34" charset="0"/>
                <a:hlinkClick r:id="rId10"/>
              </a:rPr>
              <a:t>pdf</a:t>
            </a:r>
            <a:r>
              <a:rPr lang="en-US" sz="2400" dirty="0" smtClean="0">
                <a:solidFill>
                  <a:schemeClr val="tx1"/>
                </a:solidFill>
                <a:latin typeface="Arial" panose="020B0604020202020204" pitchFamily="34" charset="0"/>
                <a:cs typeface="Arial" panose="020B0604020202020204" pitchFamily="34" charset="0"/>
              </a:rPr>
              <a:t>]</a:t>
            </a:r>
          </a:p>
          <a:p>
            <a:pPr marL="742950" indent="-742950">
              <a:buFont typeface="+mj-lt"/>
              <a:buAutoNum type="arabicPeriod" startAt="11"/>
            </a:pPr>
            <a:r>
              <a:rPr lang="en-US" sz="2400" dirty="0" smtClean="0">
                <a:solidFill>
                  <a:schemeClr val="tx1"/>
                </a:solidFill>
                <a:latin typeface="Arial" panose="020B0604020202020204" pitchFamily="34" charset="0"/>
                <a:cs typeface="Arial" panose="020B0604020202020204" pitchFamily="34" charset="0"/>
              </a:rPr>
              <a:t>Yoon Kim (2014) – Convolutional neural networks for.. – EMNLP [</a:t>
            </a:r>
            <a:r>
              <a:rPr lang="en-US" sz="2400" dirty="0" smtClean="0">
                <a:solidFill>
                  <a:schemeClr val="tx1"/>
                </a:solidFill>
                <a:latin typeface="Arial" panose="020B0604020202020204" pitchFamily="34" charset="0"/>
                <a:cs typeface="Arial" panose="020B0604020202020204" pitchFamily="34" charset="0"/>
                <a:hlinkClick r:id="rId11"/>
              </a:rPr>
              <a:t>pdf</a:t>
            </a:r>
            <a:r>
              <a:rPr lang="en-US" sz="2400" dirty="0" smtClean="0">
                <a:solidFill>
                  <a:schemeClr val="tx1"/>
                </a:solidFill>
                <a:latin typeface="Arial" panose="020B0604020202020204" pitchFamily="34" charset="0"/>
                <a:cs typeface="Arial" panose="020B0604020202020204" pitchFamily="34" charset="0"/>
              </a:rPr>
              <a:t>]</a:t>
            </a:r>
            <a:endParaRPr lang="en-US"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4265525"/>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solidFill>
                  <a:srgbClr val="00B050"/>
                </a:solidFill>
              </a:rPr>
              <a:t>Evaluation datasets*</a:t>
            </a:r>
            <a:endParaRPr lang="en-US" i="1" noProof="0" dirty="0">
              <a:solidFill>
                <a:srgbClr val="00B050"/>
              </a:solidFill>
            </a:endParaRPr>
          </a:p>
        </p:txBody>
      </p:sp>
      <p:sp>
        <p:nvSpPr>
          <p:cNvPr id="3" name="Text Placeholder 2"/>
          <p:cNvSpPr>
            <a:spLocks noGrp="1"/>
          </p:cNvSpPr>
          <p:nvPr>
            <p:ph type="body" sz="quarter" idx="10"/>
          </p:nvPr>
        </p:nvSpPr>
        <p:spPr>
          <a:xfrm>
            <a:off x="579437" y="1668462"/>
            <a:ext cx="11048998" cy="3970318"/>
          </a:xfrm>
        </p:spPr>
        <p:txBody>
          <a:bodyPr/>
          <a:lstStyle/>
          <a:p>
            <a:pPr marL="342900" indent="-342900">
              <a:buFont typeface="Arial" panose="020B0604020202020204" pitchFamily="34" charset="0"/>
              <a:buChar char="•"/>
            </a:pPr>
            <a:r>
              <a:rPr lang="en-US" sz="2400" dirty="0" smtClean="0"/>
              <a:t>Semantic </a:t>
            </a:r>
            <a:r>
              <a:rPr lang="en-US" sz="2400" dirty="0"/>
              <a:t>relatedness: In this task, humans were asked to rate the relatedness of two words, and the system correlation with these scores is measured. </a:t>
            </a:r>
          </a:p>
          <a:p>
            <a:pPr marL="571500" lvl="2" indent="-342900">
              <a:buFont typeface="Arial" panose="020B0604020202020204" pitchFamily="34" charset="0"/>
              <a:buChar char="•"/>
            </a:pPr>
            <a:r>
              <a:rPr lang="en-US" b="1" dirty="0" err="1"/>
              <a:t>rg</a:t>
            </a:r>
            <a:r>
              <a:rPr lang="en-US" dirty="0"/>
              <a:t>: 65 noun pairs by Rubenstein &amp; </a:t>
            </a:r>
            <a:r>
              <a:rPr lang="en-US" dirty="0" err="1"/>
              <a:t>Goodenough</a:t>
            </a:r>
            <a:r>
              <a:rPr lang="en-US" dirty="0"/>
              <a:t> (1965)</a:t>
            </a:r>
          </a:p>
          <a:p>
            <a:pPr marL="571500" lvl="2" indent="-342900">
              <a:buFont typeface="Arial" panose="020B0604020202020204" pitchFamily="34" charset="0"/>
              <a:buChar char="•"/>
            </a:pPr>
            <a:r>
              <a:rPr lang="en-US" b="1" dirty="0" err="1"/>
              <a:t>ws</a:t>
            </a:r>
            <a:r>
              <a:rPr lang="en-US" dirty="0"/>
              <a:t>: Wordsim353, 353 word pairs by Finkelstein et al. (2002)</a:t>
            </a:r>
          </a:p>
          <a:p>
            <a:pPr marL="571500" lvl="2" indent="-342900">
              <a:buFont typeface="Arial" panose="020B0604020202020204" pitchFamily="34" charset="0"/>
              <a:buChar char="•"/>
            </a:pPr>
            <a:r>
              <a:rPr lang="en-US" b="1" dirty="0" err="1"/>
              <a:t>wss</a:t>
            </a:r>
            <a:r>
              <a:rPr lang="en-US" dirty="0"/>
              <a:t>: Subset of Wordsim353 focused on similarity (</a:t>
            </a:r>
            <a:r>
              <a:rPr lang="en-US" dirty="0" err="1"/>
              <a:t>Agirre</a:t>
            </a:r>
            <a:r>
              <a:rPr lang="en-US" dirty="0"/>
              <a:t> et al., 2009)</a:t>
            </a:r>
          </a:p>
          <a:p>
            <a:pPr marL="571500" lvl="2" indent="-342900">
              <a:buFont typeface="Arial" panose="020B0604020202020204" pitchFamily="34" charset="0"/>
              <a:buChar char="•"/>
            </a:pPr>
            <a:r>
              <a:rPr lang="en-US" b="1" dirty="0" err="1"/>
              <a:t>wsr</a:t>
            </a:r>
            <a:r>
              <a:rPr lang="en-US" dirty="0"/>
              <a:t>: Subset of Wordsim353 focused on relatedness (</a:t>
            </a:r>
            <a:r>
              <a:rPr lang="en-US" dirty="0" err="1"/>
              <a:t>Agirre</a:t>
            </a:r>
            <a:r>
              <a:rPr lang="en-US" dirty="0"/>
              <a:t> et al., 2009)</a:t>
            </a:r>
          </a:p>
          <a:p>
            <a:pPr marL="571500" lvl="2" indent="-342900">
              <a:buFont typeface="Arial" panose="020B0604020202020204" pitchFamily="34" charset="0"/>
              <a:buChar char="•"/>
            </a:pPr>
            <a:r>
              <a:rPr lang="en-US" b="1" dirty="0"/>
              <a:t>men</a:t>
            </a:r>
            <a:r>
              <a:rPr lang="en-US" dirty="0"/>
              <a:t>: 1000 word pairs by </a:t>
            </a:r>
            <a:r>
              <a:rPr lang="en-US" dirty="0" err="1"/>
              <a:t>Bruni</a:t>
            </a:r>
            <a:r>
              <a:rPr lang="en-US" dirty="0"/>
              <a:t> et al. (2014)</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Synonym </a:t>
            </a:r>
            <a:r>
              <a:rPr lang="en-US" sz="2400" dirty="0"/>
              <a:t>detection: The system needs to find the correct synonym for a word. </a:t>
            </a:r>
          </a:p>
          <a:p>
            <a:pPr marL="571500" lvl="2" indent="-342900">
              <a:buFont typeface="Arial" panose="020B0604020202020204" pitchFamily="34" charset="0"/>
              <a:buChar char="•"/>
            </a:pPr>
            <a:r>
              <a:rPr lang="en-US" b="1" dirty="0" err="1"/>
              <a:t>toefl</a:t>
            </a:r>
            <a:r>
              <a:rPr lang="en-US" dirty="0"/>
              <a:t>: 80 multiple-choice questions with 4 synonym candidates (</a:t>
            </a:r>
            <a:r>
              <a:rPr lang="en-US" dirty="0" err="1"/>
              <a:t>Landauer</a:t>
            </a:r>
            <a:r>
              <a:rPr lang="en-US" dirty="0"/>
              <a:t> &amp; Dumais, 1997</a:t>
            </a:r>
            <a:r>
              <a:rPr lang="en-US" dirty="0" smtClean="0"/>
              <a:t>).</a:t>
            </a:r>
            <a:endParaRPr lang="en-US" dirty="0"/>
          </a:p>
        </p:txBody>
      </p:sp>
      <p:sp>
        <p:nvSpPr>
          <p:cNvPr id="4" name="TextBox 3"/>
          <p:cNvSpPr txBox="1"/>
          <p:nvPr/>
        </p:nvSpPr>
        <p:spPr>
          <a:xfrm>
            <a:off x="32296" y="6292085"/>
            <a:ext cx="2600520"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solidFill>
                  <a:schemeClr val="accent6">
                    <a:lumMod val="50000"/>
                    <a:lumOff val="50000"/>
                  </a:schemeClr>
                </a:solidFill>
              </a:rPr>
              <a:t>* </a:t>
            </a:r>
            <a:r>
              <a:rPr lang="en-US" sz="2000" dirty="0" err="1" smtClean="0">
                <a:solidFill>
                  <a:schemeClr val="accent6">
                    <a:lumMod val="50000"/>
                    <a:lumOff val="50000"/>
                  </a:schemeClr>
                </a:solidFill>
              </a:rPr>
              <a:t>Baroni</a:t>
            </a:r>
            <a:r>
              <a:rPr lang="en-US" sz="2000" dirty="0" smtClean="0">
                <a:solidFill>
                  <a:schemeClr val="accent6">
                    <a:lumMod val="50000"/>
                    <a:lumOff val="50000"/>
                  </a:schemeClr>
                </a:solidFill>
              </a:rPr>
              <a:t> et al (2014)</a:t>
            </a:r>
          </a:p>
        </p:txBody>
      </p:sp>
    </p:spTree>
    <p:extLst>
      <p:ext uri="{BB962C8B-B14F-4D97-AF65-F5344CB8AC3E}">
        <p14:creationId xmlns:p14="http://schemas.microsoft.com/office/powerpoint/2010/main" val="414979518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solidFill>
                  <a:srgbClr val="00B050"/>
                </a:solidFill>
              </a:rPr>
              <a:t>A </a:t>
            </a:r>
            <a:r>
              <a:rPr lang="en-US" noProof="0" dirty="0" err="1" smtClean="0">
                <a:solidFill>
                  <a:srgbClr val="00B050"/>
                </a:solidFill>
              </a:rPr>
              <a:t>tf-idf</a:t>
            </a:r>
            <a:r>
              <a:rPr lang="en-US" noProof="0" dirty="0" smtClean="0">
                <a:solidFill>
                  <a:srgbClr val="00B050"/>
                </a:solidFill>
              </a:rPr>
              <a:t> based approach*</a:t>
            </a:r>
            <a:endParaRPr lang="en-US" noProof="0" dirty="0">
              <a:solidFill>
                <a:srgbClr val="00B050"/>
              </a:solidFill>
            </a:endParaRPr>
          </a:p>
        </p:txBody>
      </p:sp>
      <p:sp>
        <p:nvSpPr>
          <p:cNvPr id="3" name="Text Placeholder 2"/>
          <p:cNvSpPr>
            <a:spLocks noGrp="1"/>
          </p:cNvSpPr>
          <p:nvPr>
            <p:ph type="body" sz="quarter" idx="10"/>
          </p:nvPr>
        </p:nvSpPr>
        <p:spPr>
          <a:xfrm>
            <a:off x="427037" y="1973262"/>
            <a:ext cx="11048998" cy="4358116"/>
          </a:xfrm>
        </p:spPr>
        <p:txBody>
          <a:bodyPr/>
          <a:lstStyle/>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Representing documents as a vector/bag of words using </a:t>
            </a:r>
            <a:r>
              <a:rPr lang="en-US" sz="2400" dirty="0" err="1" smtClean="0">
                <a:gradFill>
                  <a:gsLst>
                    <a:gs pos="1250">
                      <a:srgbClr val="505050"/>
                    </a:gs>
                    <a:gs pos="100000">
                      <a:srgbClr val="505050"/>
                    </a:gs>
                  </a:gsLst>
                  <a:lin ang="5400000" scaled="0"/>
                </a:gradFill>
              </a:rPr>
              <a:t>tf</a:t>
            </a:r>
            <a:r>
              <a:rPr lang="en-US" sz="2400" dirty="0" smtClean="0">
                <a:gradFill>
                  <a:gsLst>
                    <a:gs pos="1250">
                      <a:srgbClr val="505050"/>
                    </a:gs>
                    <a:gs pos="100000">
                      <a:srgbClr val="505050"/>
                    </a:gs>
                  </a:gsLst>
                  <a:lin ang="5400000" scaled="0"/>
                </a:gradFill>
              </a:rPr>
              <a:t> (term frequency) and </a:t>
            </a:r>
            <a:r>
              <a:rPr lang="en-US" sz="2400" dirty="0" err="1" smtClean="0">
                <a:gradFill>
                  <a:gsLst>
                    <a:gs pos="1250">
                      <a:srgbClr val="505050"/>
                    </a:gs>
                    <a:gs pos="100000">
                      <a:srgbClr val="505050"/>
                    </a:gs>
                  </a:gsLst>
                  <a:lin ang="5400000" scaled="0"/>
                </a:gradFill>
              </a:rPr>
              <a:t>idf</a:t>
            </a:r>
            <a:r>
              <a:rPr lang="en-US" sz="2400" dirty="0" smtClean="0">
                <a:gradFill>
                  <a:gsLst>
                    <a:gs pos="1250">
                      <a:srgbClr val="505050"/>
                    </a:gs>
                    <a:gs pos="100000">
                      <a:srgbClr val="505050"/>
                    </a:gs>
                  </a:gsLst>
                  <a:lin ang="5400000" scaled="0"/>
                </a:gradFill>
              </a:rPr>
              <a:t> (inverse document frequency) is well known</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To represent a word, you can just invert the idea – represent a word by the documents it is contained in. You can also use concepts dual to </a:t>
            </a:r>
            <a:r>
              <a:rPr lang="en-US" sz="2400" dirty="0" err="1" smtClean="0">
                <a:gradFill>
                  <a:gsLst>
                    <a:gs pos="1250">
                      <a:srgbClr val="505050"/>
                    </a:gs>
                    <a:gs pos="100000">
                      <a:srgbClr val="505050"/>
                    </a:gs>
                  </a:gsLst>
                  <a:lin ang="5400000" scaled="0"/>
                </a:gradFill>
              </a:rPr>
              <a:t>tf</a:t>
            </a:r>
            <a:r>
              <a:rPr lang="en-US" sz="2400" dirty="0" smtClean="0">
                <a:gradFill>
                  <a:gsLst>
                    <a:gs pos="1250">
                      <a:srgbClr val="505050"/>
                    </a:gs>
                    <a:gs pos="100000">
                      <a:srgbClr val="505050"/>
                    </a:gs>
                  </a:gsLst>
                  <a:lin ang="5400000" scaled="0"/>
                </a:gradFill>
              </a:rPr>
              <a:t> and </a:t>
            </a:r>
            <a:r>
              <a:rPr lang="en-US" sz="2400" dirty="0" err="1" smtClean="0">
                <a:gradFill>
                  <a:gsLst>
                    <a:gs pos="1250">
                      <a:srgbClr val="505050"/>
                    </a:gs>
                    <a:gs pos="100000">
                      <a:srgbClr val="505050"/>
                    </a:gs>
                  </a:gsLst>
                  <a:lin ang="5400000" scaled="0"/>
                </a:gradFill>
              </a:rPr>
              <a:t>idf</a:t>
            </a:r>
            <a:endParaRPr lang="en-US" sz="2400" dirty="0" smtClean="0">
              <a:gradFill>
                <a:gsLst>
                  <a:gs pos="1250">
                    <a:srgbClr val="505050"/>
                  </a:gs>
                  <a:gs pos="100000">
                    <a:srgbClr val="505050"/>
                  </a:gs>
                </a:gsLst>
                <a:lin ang="5400000" scaled="0"/>
              </a:gradFill>
            </a:endParaRP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This – and shortened reps via SVD or other means - give a </a:t>
            </a:r>
            <a:r>
              <a:rPr lang="en-US" sz="2400" dirty="0" err="1" smtClean="0">
                <a:gradFill>
                  <a:gsLst>
                    <a:gs pos="1250">
                      <a:srgbClr val="505050"/>
                    </a:gs>
                    <a:gs pos="100000">
                      <a:srgbClr val="505050"/>
                    </a:gs>
                  </a:gsLst>
                  <a:lin ang="5400000" scaled="0"/>
                </a:gradFill>
              </a:rPr>
              <a:t>vectorial</a:t>
            </a:r>
            <a:r>
              <a:rPr lang="en-US" sz="2400" dirty="0" smtClean="0">
                <a:gradFill>
                  <a:gsLst>
                    <a:gs pos="1250">
                      <a:srgbClr val="505050"/>
                    </a:gs>
                    <a:gs pos="100000">
                      <a:srgbClr val="505050"/>
                    </a:gs>
                  </a:gsLst>
                  <a:lin ang="5400000" scaled="0"/>
                </a:gradFill>
              </a:rPr>
              <a:t> representation of each word, which can be considered as </a:t>
            </a:r>
            <a:r>
              <a:rPr lang="en-US" sz="2400" i="1" dirty="0" smtClean="0">
                <a:gradFill>
                  <a:gsLst>
                    <a:gs pos="1250">
                      <a:srgbClr val="505050"/>
                    </a:gs>
                    <a:gs pos="100000">
                      <a:srgbClr val="505050"/>
                    </a:gs>
                  </a:gsLst>
                  <a:lin ang="5400000" scaled="0"/>
                </a:gradFill>
              </a:rPr>
              <a:t>word </a:t>
            </a:r>
            <a:r>
              <a:rPr lang="en-US" sz="2400" i="1" dirty="0" err="1" smtClean="0">
                <a:gradFill>
                  <a:gsLst>
                    <a:gs pos="1250">
                      <a:srgbClr val="505050"/>
                    </a:gs>
                    <a:gs pos="100000">
                      <a:srgbClr val="505050"/>
                    </a:gs>
                  </a:gsLst>
                  <a:lin ang="5400000" scaled="0"/>
                </a:gradFill>
              </a:rPr>
              <a:t>embeddings</a:t>
            </a:r>
            <a:endParaRPr lang="en-US" sz="2400" i="1" dirty="0" smtClean="0">
              <a:gradFill>
                <a:gsLst>
                  <a:gs pos="1250">
                    <a:srgbClr val="505050"/>
                  </a:gs>
                  <a:gs pos="100000">
                    <a:srgbClr val="505050"/>
                  </a:gs>
                </a:gsLst>
                <a:lin ang="5400000" scaled="0"/>
              </a:gradFill>
            </a:endParaRPr>
          </a:p>
          <a:p>
            <a:pPr marL="285750" lvl="1" indent="-285750">
              <a:buFont typeface="Arial" panose="020B0604020202020204" pitchFamily="34" charset="0"/>
              <a:buChar char="•"/>
            </a:pPr>
            <a:endParaRPr lang="en-US" sz="2400" i="1"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But the approach is only useful at a gross level</a:t>
            </a: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p:txBody>
      </p:sp>
      <p:sp>
        <p:nvSpPr>
          <p:cNvPr id="4" name="TextBox 3"/>
          <p:cNvSpPr txBox="1"/>
          <p:nvPr/>
        </p:nvSpPr>
        <p:spPr>
          <a:xfrm>
            <a:off x="32296" y="6292085"/>
            <a:ext cx="2924519"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solidFill>
                  <a:schemeClr val="accent6">
                    <a:lumMod val="50000"/>
                    <a:lumOff val="50000"/>
                  </a:schemeClr>
                </a:solidFill>
              </a:rPr>
              <a:t>* </a:t>
            </a:r>
            <a:r>
              <a:rPr lang="en-US" sz="2000" dirty="0" err="1" smtClean="0">
                <a:solidFill>
                  <a:schemeClr val="accent6">
                    <a:lumMod val="50000"/>
                    <a:lumOff val="50000"/>
                  </a:schemeClr>
                </a:solidFill>
              </a:rPr>
              <a:t>Landauer</a:t>
            </a:r>
            <a:r>
              <a:rPr lang="en-US" sz="2000" dirty="0" smtClean="0">
                <a:solidFill>
                  <a:schemeClr val="accent6">
                    <a:lumMod val="50000"/>
                    <a:lumOff val="50000"/>
                  </a:schemeClr>
                </a:solidFill>
              </a:rPr>
              <a:t> et al (1998)</a:t>
            </a:r>
          </a:p>
        </p:txBody>
      </p:sp>
    </p:spTree>
    <p:extLst>
      <p:ext uri="{BB962C8B-B14F-4D97-AF65-F5344CB8AC3E}">
        <p14:creationId xmlns:p14="http://schemas.microsoft.com/office/powerpoint/2010/main" val="317698591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79437" y="220663"/>
            <a:ext cx="11048998" cy="6400800"/>
          </a:xfrm>
        </p:spPr>
        <p:txBody>
          <a:bodyPr/>
          <a:lstStyle/>
          <a:p>
            <a:pPr marL="342900" indent="-342900">
              <a:buFont typeface="Arial" panose="020B0604020202020204" pitchFamily="34" charset="0"/>
              <a:buChar char="•"/>
            </a:pPr>
            <a:r>
              <a:rPr lang="en-US" sz="2400" dirty="0"/>
              <a:t>Concept categorization: Given a set of concepts, the system needs to group them into semantic categories. </a:t>
            </a:r>
          </a:p>
          <a:p>
            <a:pPr marL="571500" lvl="2" indent="-342900">
              <a:buFont typeface="Arial" panose="020B0604020202020204" pitchFamily="34" charset="0"/>
              <a:buChar char="•"/>
            </a:pPr>
            <a:r>
              <a:rPr lang="en-US" b="1" dirty="0" err="1"/>
              <a:t>ap</a:t>
            </a:r>
            <a:r>
              <a:rPr lang="en-US" dirty="0"/>
              <a:t>: 402 concepts in 21 categories (</a:t>
            </a:r>
            <a:r>
              <a:rPr lang="en-US" dirty="0" err="1"/>
              <a:t>Almuhareb</a:t>
            </a:r>
            <a:r>
              <a:rPr lang="en-US" dirty="0"/>
              <a:t>, 2006)</a:t>
            </a:r>
          </a:p>
          <a:p>
            <a:pPr marL="571500" lvl="2" indent="-342900">
              <a:buFont typeface="Arial" panose="020B0604020202020204" pitchFamily="34" charset="0"/>
              <a:buChar char="•"/>
            </a:pPr>
            <a:r>
              <a:rPr lang="en-US" b="1" dirty="0" err="1"/>
              <a:t>esslli</a:t>
            </a:r>
            <a:r>
              <a:rPr lang="en-US" dirty="0"/>
              <a:t>: 44 concepts in 6 categories (</a:t>
            </a:r>
            <a:r>
              <a:rPr lang="en-US" dirty="0" err="1"/>
              <a:t>Baroni</a:t>
            </a:r>
            <a:r>
              <a:rPr lang="en-US" dirty="0"/>
              <a:t> et al., 2008)</a:t>
            </a:r>
          </a:p>
          <a:p>
            <a:pPr marL="571500" lvl="2" indent="-342900">
              <a:buFont typeface="Arial" panose="020B0604020202020204" pitchFamily="34" charset="0"/>
              <a:buChar char="•"/>
            </a:pPr>
            <a:r>
              <a:rPr lang="en-US" b="1" dirty="0" err="1"/>
              <a:t>battig</a:t>
            </a:r>
            <a:r>
              <a:rPr lang="en-US" dirty="0"/>
              <a:t>: 83 concepts in 10 categories (</a:t>
            </a:r>
            <a:r>
              <a:rPr lang="en-US" dirty="0" err="1"/>
              <a:t>Baroni</a:t>
            </a:r>
            <a:r>
              <a:rPr lang="en-US" dirty="0"/>
              <a:t> et al., 2010)</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err="1" smtClean="0"/>
              <a:t>Selectional</a:t>
            </a:r>
            <a:r>
              <a:rPr lang="en-US" sz="2400" dirty="0" smtClean="0"/>
              <a:t> </a:t>
            </a:r>
            <a:r>
              <a:rPr lang="en-US" sz="2400" dirty="0"/>
              <a:t>preferences: Using some examples, the system needs to decide how likely a noun is to be a subject or object for a specific verb. </a:t>
            </a:r>
          </a:p>
          <a:p>
            <a:pPr marL="571500" lvl="2" indent="-342900">
              <a:buFont typeface="Arial" panose="020B0604020202020204" pitchFamily="34" charset="0"/>
              <a:buChar char="•"/>
            </a:pPr>
            <a:r>
              <a:rPr lang="en-US" b="1" dirty="0"/>
              <a:t>up</a:t>
            </a:r>
            <a:r>
              <a:rPr lang="en-US" dirty="0"/>
              <a:t>: 221 word pairs (</a:t>
            </a:r>
            <a:r>
              <a:rPr lang="en-US" dirty="0" err="1"/>
              <a:t>Pado</a:t>
            </a:r>
            <a:r>
              <a:rPr lang="en-US" dirty="0"/>
              <a:t>, 2007)</a:t>
            </a:r>
          </a:p>
          <a:p>
            <a:pPr marL="571500" lvl="2" indent="-342900">
              <a:buFont typeface="Arial" panose="020B0604020202020204" pitchFamily="34" charset="0"/>
              <a:buChar char="•"/>
            </a:pPr>
            <a:r>
              <a:rPr lang="en-US" b="1" dirty="0" err="1"/>
              <a:t>mcrae</a:t>
            </a:r>
            <a:r>
              <a:rPr lang="en-US" dirty="0"/>
              <a:t>: 100 noun-verb pairs (McRae et al., 1998</a:t>
            </a:r>
            <a:r>
              <a:rPr lang="en-US" dirty="0" smtClean="0"/>
              <a:t>)</a:t>
            </a:r>
          </a:p>
          <a:p>
            <a:pPr marL="571500" lvl="2" indent="-342900">
              <a:buFont typeface="Arial" panose="020B0604020202020204" pitchFamily="34" charset="0"/>
              <a:buChar char="•"/>
            </a:pPr>
            <a:endParaRPr lang="en-US" dirty="0"/>
          </a:p>
          <a:p>
            <a:pPr marL="342900" indent="-342900">
              <a:buFont typeface="Arial" panose="020B0604020202020204" pitchFamily="34" charset="0"/>
              <a:buChar char="•"/>
            </a:pPr>
            <a:r>
              <a:rPr lang="en-US" sz="2400" dirty="0"/>
              <a:t>Analogy: Using examples, the system needs to find a suitable word to solve analogy questions, such as: “X is to ‘uncle’ as ‘sister’ is to ‘brother'” </a:t>
            </a:r>
          </a:p>
          <a:p>
            <a:pPr marL="571500" lvl="2" indent="-342900">
              <a:buFont typeface="Arial" panose="020B0604020202020204" pitchFamily="34" charset="0"/>
              <a:buChar char="•"/>
            </a:pPr>
            <a:r>
              <a:rPr lang="en-US" b="1" dirty="0"/>
              <a:t>an</a:t>
            </a:r>
            <a:r>
              <a:rPr lang="en-US" dirty="0"/>
              <a:t>: ~19,500 analogy questions (Mikolov et al., 2013b)</a:t>
            </a:r>
          </a:p>
          <a:p>
            <a:pPr marL="571500" lvl="2" indent="-342900">
              <a:buFont typeface="Arial" panose="020B0604020202020204" pitchFamily="34" charset="0"/>
              <a:buChar char="•"/>
            </a:pPr>
            <a:r>
              <a:rPr lang="en-US" b="1" dirty="0" err="1"/>
              <a:t>ansyn</a:t>
            </a:r>
            <a:r>
              <a:rPr lang="en-US" dirty="0"/>
              <a:t>: Subset of the analogy questions, focused on syntactic analogies</a:t>
            </a:r>
          </a:p>
          <a:p>
            <a:pPr marL="571500" lvl="2" indent="-342900">
              <a:buFont typeface="Arial" panose="020B0604020202020204" pitchFamily="34" charset="0"/>
              <a:buChar char="•"/>
            </a:pPr>
            <a:r>
              <a:rPr lang="en-US" b="1" dirty="0" err="1"/>
              <a:t>ansem</a:t>
            </a:r>
            <a:r>
              <a:rPr lang="en-US" dirty="0"/>
              <a:t>: Subset of the analogy questions, focused on semantic analogies</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p:txBody>
      </p:sp>
    </p:spTree>
    <p:extLst>
      <p:ext uri="{BB962C8B-B14F-4D97-AF65-F5344CB8AC3E}">
        <p14:creationId xmlns:p14="http://schemas.microsoft.com/office/powerpoint/2010/main" val="399973609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Many p</a:t>
            </a:r>
            <a:r>
              <a:rPr lang="en-US" noProof="0" dirty="0" err="1" smtClean="0">
                <a:solidFill>
                  <a:srgbClr val="00B050"/>
                </a:solidFill>
              </a:rPr>
              <a:t>roblems</a:t>
            </a:r>
            <a:r>
              <a:rPr lang="en-US" noProof="0" dirty="0" smtClean="0">
                <a:solidFill>
                  <a:srgbClr val="00B050"/>
                </a:solidFill>
              </a:rPr>
              <a:t> require finer semantics*</a:t>
            </a:r>
            <a:endParaRPr lang="en-US" noProof="0" dirty="0">
              <a:solidFill>
                <a:srgbClr val="00B050"/>
              </a:solidFill>
            </a:endParaRPr>
          </a:p>
        </p:txBody>
      </p:sp>
      <p:sp>
        <p:nvSpPr>
          <p:cNvPr id="3" name="Text Placeholder 2"/>
          <p:cNvSpPr>
            <a:spLocks noGrp="1"/>
          </p:cNvSpPr>
          <p:nvPr>
            <p:ph type="body" sz="quarter" idx="10"/>
          </p:nvPr>
        </p:nvSpPr>
        <p:spPr>
          <a:xfrm>
            <a:off x="579437" y="1439862"/>
            <a:ext cx="11048998" cy="4985980"/>
          </a:xfrm>
        </p:spPr>
        <p:txBody>
          <a:bodyPr/>
          <a:lstStyle/>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Authorship attribution</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Author profiling</a:t>
            </a:r>
          </a:p>
          <a:p>
            <a:pPr marL="514350" lvl="2"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Gender identification</a:t>
            </a:r>
          </a:p>
          <a:p>
            <a:pPr marL="514350" lvl="2"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Native language identification</a:t>
            </a: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Sentiment analysis</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Detection of illegal behaviors on the web</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Plagiarism detection</a:t>
            </a: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p:txBody>
      </p:sp>
      <p:sp>
        <p:nvSpPr>
          <p:cNvPr id="4" name="TextBox 3"/>
          <p:cNvSpPr txBox="1"/>
          <p:nvPr/>
        </p:nvSpPr>
        <p:spPr>
          <a:xfrm>
            <a:off x="32296" y="6292085"/>
            <a:ext cx="10445232"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solidFill>
                  <a:schemeClr val="accent6">
                    <a:lumMod val="50000"/>
                    <a:lumOff val="50000"/>
                  </a:schemeClr>
                </a:solidFill>
              </a:rPr>
              <a:t>* Most folks think doc reps via </a:t>
            </a:r>
            <a:r>
              <a:rPr lang="en-US" sz="2000" dirty="0" err="1" smtClean="0">
                <a:solidFill>
                  <a:schemeClr val="accent6">
                    <a:lumMod val="50000"/>
                    <a:lumOff val="50000"/>
                  </a:schemeClr>
                </a:solidFill>
              </a:rPr>
              <a:t>tf-idf</a:t>
            </a:r>
            <a:r>
              <a:rPr lang="en-US" sz="2000" dirty="0" smtClean="0">
                <a:solidFill>
                  <a:schemeClr val="accent6">
                    <a:lumMod val="50000"/>
                    <a:lumOff val="50000"/>
                  </a:schemeClr>
                </a:solidFill>
              </a:rPr>
              <a:t> is good for all text classification – but that is not true</a:t>
            </a:r>
          </a:p>
        </p:txBody>
      </p:sp>
    </p:spTree>
    <p:extLst>
      <p:ext uri="{BB962C8B-B14F-4D97-AF65-F5344CB8AC3E}">
        <p14:creationId xmlns:p14="http://schemas.microsoft.com/office/powerpoint/2010/main" val="83793806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How do we build semantic </a:t>
            </a:r>
            <a:r>
              <a:rPr lang="en-US" dirty="0" err="1" smtClean="0">
                <a:solidFill>
                  <a:srgbClr val="00B050"/>
                </a:solidFill>
              </a:rPr>
              <a:t>embeddings</a:t>
            </a:r>
            <a:r>
              <a:rPr lang="en-US" dirty="0" smtClean="0">
                <a:solidFill>
                  <a:srgbClr val="00B050"/>
                </a:solidFill>
              </a:rPr>
              <a:t>?</a:t>
            </a:r>
            <a:endParaRPr lang="en-US" noProof="0" dirty="0">
              <a:solidFill>
                <a:srgbClr val="00B050"/>
              </a:solidFill>
            </a:endParaRPr>
          </a:p>
        </p:txBody>
      </p:sp>
      <p:sp>
        <p:nvSpPr>
          <p:cNvPr id="3" name="Text Placeholder 2"/>
          <p:cNvSpPr>
            <a:spLocks noGrp="1"/>
          </p:cNvSpPr>
          <p:nvPr>
            <p:ph type="body" sz="quarter" idx="10"/>
          </p:nvPr>
        </p:nvSpPr>
        <p:spPr>
          <a:xfrm>
            <a:off x="579437" y="1668462"/>
            <a:ext cx="11048998" cy="2438400"/>
          </a:xfrm>
        </p:spPr>
        <p:txBody>
          <a:bodyPr/>
          <a:lstStyle/>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Labeled datasets are impossible for such a large task</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Plenty of unlabeled textual data is available</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But what is the signal in such data?</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p:txBody>
      </p:sp>
      <p:sp>
        <p:nvSpPr>
          <p:cNvPr id="4" name="TextBox 3"/>
          <p:cNvSpPr txBox="1"/>
          <p:nvPr/>
        </p:nvSpPr>
        <p:spPr>
          <a:xfrm>
            <a:off x="2103437" y="4106862"/>
            <a:ext cx="6257419" cy="1735860"/>
          </a:xfrm>
          <a:prstGeom prst="rect">
            <a:avLst/>
          </a:prstGeom>
          <a:noFill/>
        </p:spPr>
        <p:txBody>
          <a:bodyPr wrap="none" lIns="182880" tIns="146304" rIns="182880" bIns="146304" rtlCol="0">
            <a:spAutoFit/>
          </a:bodyPr>
          <a:lstStyle/>
          <a:p>
            <a:r>
              <a:rPr lang="en-US" sz="2400" dirty="0">
                <a:latin typeface="Centaur" panose="02030504050205020304" pitchFamily="18" charset="0"/>
              </a:rPr>
              <a:t>"How much do we know at any time?</a:t>
            </a:r>
          </a:p>
          <a:p>
            <a:r>
              <a:rPr lang="en-US" sz="2400" dirty="0">
                <a:latin typeface="Centaur" panose="02030504050205020304" pitchFamily="18" charset="0"/>
              </a:rPr>
              <a:t>Much more, or so I believe, than we know we know."</a:t>
            </a:r>
          </a:p>
          <a:p>
            <a:r>
              <a:rPr lang="en-US" sz="2400" dirty="0">
                <a:latin typeface="Centaur" panose="02030504050205020304" pitchFamily="18" charset="0"/>
              </a:rPr>
              <a:t>-Agatha Christie, </a:t>
            </a:r>
            <a:r>
              <a:rPr lang="en-US" sz="2400" i="1" dirty="0">
                <a:latin typeface="Centaur" panose="02030504050205020304" pitchFamily="18" charset="0"/>
              </a:rPr>
              <a:t>The Moving Finger</a:t>
            </a:r>
            <a:endParaRPr lang="en-US" sz="2400" dirty="0">
              <a:latin typeface="Centaur" panose="02030504050205020304" pitchFamily="18" charset="0"/>
            </a:endParaRPr>
          </a:p>
          <a:p>
            <a:pPr>
              <a:lnSpc>
                <a:spcPct val="90000"/>
              </a:lnSpc>
              <a:spcAft>
                <a:spcPts val="600"/>
              </a:spcAft>
            </a:pP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9660470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The distributional hypothesis</a:t>
            </a:r>
            <a:endParaRPr lang="en-US" noProof="0" dirty="0">
              <a:solidFill>
                <a:srgbClr val="00B050"/>
              </a:solidFill>
            </a:endParaRPr>
          </a:p>
        </p:txBody>
      </p:sp>
      <p:sp>
        <p:nvSpPr>
          <p:cNvPr id="3" name="Text Placeholder 2"/>
          <p:cNvSpPr>
            <a:spLocks noGrp="1"/>
          </p:cNvSpPr>
          <p:nvPr>
            <p:ph type="body" sz="quarter" idx="10"/>
          </p:nvPr>
        </p:nvSpPr>
        <p:spPr>
          <a:xfrm>
            <a:off x="579437" y="1668462"/>
            <a:ext cx="11048998" cy="4912114"/>
          </a:xfrm>
        </p:spPr>
        <p:txBody>
          <a:bodyPr/>
          <a:lstStyle/>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Quotes:</a:t>
            </a:r>
          </a:p>
          <a:p>
            <a:pPr marL="514350" lvl="2" indent="-285750">
              <a:buFont typeface="Arial" panose="020B0604020202020204" pitchFamily="34" charset="0"/>
              <a:buChar char="•"/>
            </a:pPr>
            <a:r>
              <a:rPr lang="en-US" sz="2400" i="1" dirty="0" smtClean="0">
                <a:gradFill>
                  <a:gsLst>
                    <a:gs pos="1250">
                      <a:srgbClr val="505050"/>
                    </a:gs>
                    <a:gs pos="100000">
                      <a:srgbClr val="505050"/>
                    </a:gs>
                  </a:gsLst>
                  <a:lin ang="5400000" scaled="0"/>
                </a:gradFill>
              </a:rPr>
              <a:t>Meaning is use </a:t>
            </a:r>
            <a:r>
              <a:rPr lang="en-US" sz="2400" dirty="0" smtClean="0">
                <a:gradFill>
                  <a:gsLst>
                    <a:gs pos="1250">
                      <a:srgbClr val="505050"/>
                    </a:gs>
                    <a:gs pos="100000">
                      <a:srgbClr val="505050"/>
                    </a:gs>
                  </a:gsLst>
                  <a:lin ang="5400000" scaled="0"/>
                </a:gradFill>
              </a:rPr>
              <a:t>.. Wittgenstein, 1953</a:t>
            </a:r>
          </a:p>
          <a:p>
            <a:pPr marL="514350" lvl="2" indent="-285750">
              <a:buFont typeface="Arial" panose="020B0604020202020204" pitchFamily="34" charset="0"/>
              <a:buChar char="•"/>
            </a:pPr>
            <a:r>
              <a:rPr lang="en-US" sz="2400" i="1" dirty="0" smtClean="0">
                <a:gradFill>
                  <a:gsLst>
                    <a:gs pos="1250">
                      <a:srgbClr val="505050"/>
                    </a:gs>
                    <a:gs pos="100000">
                      <a:srgbClr val="505050"/>
                    </a:gs>
                  </a:gsLst>
                  <a:lin ang="5400000" scaled="0"/>
                </a:gradFill>
              </a:rPr>
              <a:t>You shall know a word by the company it keeps </a:t>
            </a:r>
            <a:r>
              <a:rPr lang="en-US" sz="2400" dirty="0" smtClean="0">
                <a:gradFill>
                  <a:gsLst>
                    <a:gs pos="1250">
                      <a:srgbClr val="505050"/>
                    </a:gs>
                    <a:gs pos="100000">
                      <a:srgbClr val="505050"/>
                    </a:gs>
                  </a:gsLst>
                  <a:lin ang="5400000" scaled="0"/>
                </a:gradFill>
              </a:rPr>
              <a:t>.. Firth, 1957</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If two words share similar contexts, we can assume that they have similar meanings</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Comparing meanings reduces to comparing contexts</a:t>
            </a:r>
          </a:p>
          <a:p>
            <a:pPr marL="285750" lvl="1" indent="-285750">
              <a:buFont typeface="Arial" panose="020B0604020202020204" pitchFamily="34" charset="0"/>
              <a:buChar char="•"/>
            </a:pPr>
            <a:endParaRPr lang="en-US" sz="2400" dirty="0">
              <a:gradFill>
                <a:gsLst>
                  <a:gs pos="1250">
                    <a:srgbClr val="505050"/>
                  </a:gs>
                  <a:gs pos="100000">
                    <a:srgbClr val="505050"/>
                  </a:gs>
                </a:gsLst>
                <a:lin ang="5400000" scaled="0"/>
              </a:gradFill>
            </a:endParaRPr>
          </a:p>
          <a:p>
            <a:pPr marL="285750" lvl="1" indent="-285750">
              <a:buFont typeface="Arial" panose="020B0604020202020204" pitchFamily="34" charset="0"/>
              <a:buChar char="•"/>
            </a:pPr>
            <a:r>
              <a:rPr lang="en-US" sz="2400" dirty="0" smtClean="0">
                <a:gradFill>
                  <a:gsLst>
                    <a:gs pos="1250">
                      <a:srgbClr val="505050"/>
                    </a:gs>
                    <a:gs pos="100000">
                      <a:srgbClr val="505050"/>
                    </a:gs>
                  </a:gsLst>
                  <a:lin ang="5400000" scaled="0"/>
                </a:gradFill>
              </a:rPr>
              <a:t>Takeaway – Represent each word as a vector of context features</a:t>
            </a: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a:p>
            <a:pPr marL="285750" lvl="1" indent="-285750">
              <a:buFont typeface="Arial" panose="020B0604020202020204" pitchFamily="34" charset="0"/>
              <a:buChar char="•"/>
            </a:pPr>
            <a:endParaRPr lang="en-US" sz="2400" dirty="0" smtClean="0">
              <a:gradFill>
                <a:gsLst>
                  <a:gs pos="1250">
                    <a:srgbClr val="505050"/>
                  </a:gs>
                  <a:gs pos="100000">
                    <a:srgbClr val="505050"/>
                  </a:gs>
                </a:gsLst>
                <a:lin ang="5400000" scaled="0"/>
              </a:gradFill>
            </a:endParaRPr>
          </a:p>
        </p:txBody>
      </p:sp>
    </p:spTree>
    <p:extLst>
      <p:ext uri="{BB962C8B-B14F-4D97-AF65-F5344CB8AC3E}">
        <p14:creationId xmlns:p14="http://schemas.microsoft.com/office/powerpoint/2010/main" val="171571391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Internal Group_White with Teal accent_16x9_2013-06">
  <a:themeElements>
    <a:clrScheme name="2013 White with Teal Accent Brand Template">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7" id="{3E6ADC17-EACF-4FA6-8F27-3BD898A00D43}" vid="{2217FA3A-BB28-4B73-AE12-77EB20DA5E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047076564789944893D9E93CAA46F3F" ma:contentTypeVersion="1" ma:contentTypeDescription="Create a new document." ma:contentTypeScope="" ma:versionID="183fc57bb5d7012fafd79da7314abf8c">
  <xsd:schema xmlns:xsd="http://www.w3.org/2001/XMLSchema" xmlns:xs="http://www.w3.org/2001/XMLSchema" xmlns:p="http://schemas.microsoft.com/office/2006/metadata/properties" xmlns:ns3="7f29a3eb-93c0-411a-be76-c3aebc15d653" targetNamespace="http://schemas.microsoft.com/office/2006/metadata/properties" ma:root="true" ma:fieldsID="a19ba57aff4b98b348dc2fb2ee125409" ns3:_="">
    <xsd:import namespace="7f29a3eb-93c0-411a-be76-c3aebc15d653"/>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29a3eb-93c0-411a-be76-c3aebc15d65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1FB716E-6111-4E1D-84C4-03F4FAE7E7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f29a3eb-93c0-411a-be76-c3aebc15d65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Microsoft_Internal_Group_template_16-9_WHITE_Teal_accents_2013</Template>
  <TotalTime>7906</TotalTime>
  <Words>3172</Words>
  <Application>Microsoft Office PowerPoint</Application>
  <PresentationFormat>Custom</PresentationFormat>
  <Paragraphs>556</Paragraphs>
  <Slides>60</Slides>
  <Notes>60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Arial</vt:lpstr>
      <vt:lpstr>Calibri</vt:lpstr>
      <vt:lpstr>Cambria Math</vt:lpstr>
      <vt:lpstr>Centaur</vt:lpstr>
      <vt:lpstr>Courier New</vt:lpstr>
      <vt:lpstr>Segoe UI</vt:lpstr>
      <vt:lpstr>Segoe UI Light</vt:lpstr>
      <vt:lpstr>Tahoma</vt:lpstr>
      <vt:lpstr>Wingdings</vt:lpstr>
      <vt:lpstr>Internal Group_White with Teal accent_16x9_2013-06</vt:lpstr>
      <vt:lpstr>Neural Word Embeddings  S. Sathiya Keerthi**  Cloud &amp; Information Services Lab Microsoft Mountain View, CA, USA </vt:lpstr>
      <vt:lpstr>The problem</vt:lpstr>
      <vt:lpstr>What is an embedding?</vt:lpstr>
      <vt:lpstr>Compute similarity using embeddings</vt:lpstr>
      <vt:lpstr>What are some uses of word embeddings?*</vt:lpstr>
      <vt:lpstr>A tf-idf based approach*</vt:lpstr>
      <vt:lpstr>Many problems require finer semantics*</vt:lpstr>
      <vt:lpstr>How do we build semantic embeddings?</vt:lpstr>
      <vt:lpstr>The distributional hypothesis</vt:lpstr>
      <vt:lpstr>The distributional approach</vt:lpstr>
      <vt:lpstr>Pre-processing</vt:lpstr>
      <vt:lpstr>Forming words</vt:lpstr>
      <vt:lpstr>Forming word phrases</vt:lpstr>
      <vt:lpstr>Down-sampling frequent words</vt:lpstr>
      <vt:lpstr>Distributional Semantic Models (aka Count Models)</vt:lpstr>
      <vt:lpstr>PowerPoint Presentation</vt:lpstr>
      <vt:lpstr>PowerPoint Presentation</vt:lpstr>
      <vt:lpstr>PowerPoint Presentation</vt:lpstr>
      <vt:lpstr>PowerPoint Presentation</vt:lpstr>
      <vt:lpstr>PowerPoint Presentation</vt:lpstr>
      <vt:lpstr>Weighting of context elements</vt:lpstr>
      <vt:lpstr>PowerPoint Presentation</vt:lpstr>
      <vt:lpstr>PowerPoint Presentation</vt:lpstr>
      <vt:lpstr>More on PMI…</vt:lpstr>
      <vt:lpstr>Neural Models (aka Predict Models)</vt:lpstr>
      <vt:lpstr>History</vt:lpstr>
      <vt:lpstr>PowerPoint Presentation</vt:lpstr>
      <vt:lpstr>Training process</vt:lpstr>
      <vt:lpstr>PowerPoint Presentation</vt:lpstr>
      <vt:lpstr>CBOW</vt:lpstr>
      <vt:lpstr>Log bilinear (LBL) model*</vt:lpstr>
      <vt:lpstr>Skip-gram model</vt:lpstr>
      <vt:lpstr>Computational bottleneck of soft-max</vt:lpstr>
      <vt:lpstr>Hierarchical soft-max*</vt:lpstr>
      <vt:lpstr>Negative sampling</vt:lpstr>
      <vt:lpstr>Noise-contrastive estimation</vt:lpstr>
      <vt:lpstr>Speedup</vt:lpstr>
      <vt:lpstr>Word2vec</vt:lpstr>
      <vt:lpstr>Linguistic Regularities</vt:lpstr>
      <vt:lpstr>PowerPoint Presentation</vt:lpstr>
      <vt:lpstr>More examples</vt:lpstr>
      <vt:lpstr>Evaluation</vt:lpstr>
      <vt:lpstr>Dataset 1</vt:lpstr>
      <vt:lpstr>Dataset 2</vt:lpstr>
      <vt:lpstr>Dataset 3</vt:lpstr>
      <vt:lpstr>Some performance numbers</vt:lpstr>
      <vt:lpstr>Better to Predict than Count</vt:lpstr>
      <vt:lpstr>Extensions</vt:lpstr>
      <vt:lpstr>Connecting Count and Predict Models</vt:lpstr>
      <vt:lpstr>Supervised models</vt:lpstr>
      <vt:lpstr>Multiple word prototypes</vt:lpstr>
      <vt:lpstr>Compositional models</vt:lpstr>
      <vt:lpstr>ConvNets for sentence classification</vt:lpstr>
      <vt:lpstr>Concluding comments</vt:lpstr>
      <vt:lpstr>Some open problems that you can easily start working on</vt:lpstr>
      <vt:lpstr>Appendix</vt:lpstr>
      <vt:lpstr>References</vt:lpstr>
      <vt:lpstr>References..</vt:lpstr>
      <vt:lpstr>Evaluation datasets*</vt:lpstr>
      <vt:lpstr>PowerPoint Presentation</vt:lpstr>
    </vt:vector>
  </TitlesOfParts>
  <Manager>Ron Sasaki</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internal group template</dc:title>
  <dc:subject>MSVID Internal Group PowerPoint template and guidelines for internal audiences</dc:subject>
  <dc:creator>Philipp Kranen</dc:creator>
  <cp:keywords>MSVID, Brand Guidelines, Branding, Internal Group, cornerstone tile, Visual Identity, grid</cp:keywords>
  <dc:description>Template: Maryfj_x000d_
Formatting: Maryfj, Sakuu _x000d_
Audience Type: Internal</dc:description>
  <cp:lastModifiedBy>Keerthi Selvaraj</cp:lastModifiedBy>
  <cp:revision>293</cp:revision>
  <dcterms:created xsi:type="dcterms:W3CDTF">2013-09-20T14:59:51Z</dcterms:created>
  <dcterms:modified xsi:type="dcterms:W3CDTF">2015-01-24T01:33:26Z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0x0101008047076564789944893D9E93CAA46F3F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